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66FF"/>
    <a:srgbClr val="FF6699"/>
    <a:srgbClr val="65BE28"/>
    <a:srgbClr val="F3B0A7"/>
    <a:srgbClr val="FF66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78" autoAdjust="0"/>
  </p:normalViewPr>
  <p:slideViewPr>
    <p:cSldViewPr snapToGrid="0" showGuides="1">
      <p:cViewPr varScale="1">
        <p:scale>
          <a:sx n="115" d="100"/>
          <a:sy n="115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500" b="1" baseline="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доходов и расходов бюджета</a:t>
            </a:r>
            <a:r>
              <a:rPr lang="ru-RU" sz="3500" b="1" baseline="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 smtClean="0">
                <a:solidFill>
                  <a:schemeClr val="tx1"/>
                </a:solidFill>
              </a:rPr>
              <a:t>(тыс. руб.)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 smtClean="0">
                <a:solidFill>
                  <a:schemeClr val="tx1"/>
                </a:solidFill>
              </a:rPr>
              <a:t>по состоянию на </a:t>
            </a:r>
            <a:r>
              <a:rPr lang="ru-RU" baseline="0" dirty="0" smtClean="0">
                <a:solidFill>
                  <a:schemeClr val="tx1"/>
                </a:solidFill>
              </a:rPr>
              <a:t>01.11.2023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9.5843834635574235E-2"/>
          <c:y val="2.322884062346081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2753623188406E-2"/>
          <c:y val="0.22136337523132255"/>
          <c:w val="0.97342995169082125"/>
          <c:h val="0.642346599589744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771029</c:v>
                </c:pt>
                <c:pt idx="1">
                  <c:v>795492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6BFB-4924-92F7-8FCF8E4794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434983</c:v>
                </c:pt>
                <c:pt idx="1">
                  <c:v>420573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6BFB-4924-92F7-8FCF8E479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022464"/>
        <c:axId val="158067472"/>
        <c:axId val="0"/>
      </c:bar3DChart>
      <c:catAx>
        <c:axId val="1580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067472"/>
        <c:crosses val="autoZero"/>
        <c:auto val="1"/>
        <c:lblAlgn val="ctr"/>
        <c:lblOffset val="100"/>
        <c:noMultiLvlLbl val="0"/>
      </c:catAx>
      <c:valAx>
        <c:axId val="158067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15802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26088858457917"/>
          <c:y val="0.93056351136982263"/>
          <c:w val="0.31172943056031044"/>
          <c:h val="5.6692319463875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63655679403714"/>
          <c:y val="0.14881470879273365"/>
          <c:w val="0.46610928179432115"/>
          <c:h val="0.82978766785793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1BE-4AAE-8E87-F4FEFBDAAAEA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1BE-4AAE-8E87-F4FEFBDAAAEA}"/>
              </c:ext>
            </c:extLst>
          </c:dPt>
          <c:dPt>
            <c:idx val="2"/>
            <c:bubble3D val="0"/>
            <c:explosion val="15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1BE-4AAE-8E87-F4FEFBDAAA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1BE-4AAE-8E87-F4FEFBDAAAE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E-4AAE-8E87-F4FEFBDAAAEA}"/>
                </c:ext>
              </c:extLst>
            </c:dLbl>
            <c:dLbl>
              <c:idx val="1"/>
              <c:layout>
                <c:manualLayout>
                  <c:x val="0.32407798417595568"/>
                  <c:y val="-3.36855076415460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D15D6F-55F3-49E0-B83B-0E8176620C9C}" type="CATEGORYNAME">
                      <a:rPr lang="ru-RU" sz="1400" i="1" smtClean="0">
                        <a:solidFill>
                          <a:schemeClr val="bg1"/>
                        </a:solidFill>
                      </a:rPr>
                      <a:pPr algn="l">
                        <a:defRPr sz="18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endParaRPr lang="ru-RU" sz="1400" i="1" dirty="0" smtClean="0">
                      <a:solidFill>
                        <a:schemeClr val="bg1"/>
                      </a:solidFill>
                    </a:endParaRP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План: 28 777 973,93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Исполнение: 27 </a:t>
                    </a: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790 558,78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07563885084589"/>
                      <c:h val="0.192564208162040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BE-4AAE-8E87-F4FEFBDAAA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BE-4AAE-8E87-F4FEFBDAAA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11672920.210000001</c:v>
                </c:pt>
                <c:pt idx="1">
                  <c:v>28777973.93</c:v>
                </c:pt>
                <c:pt idx="2">
                  <c:v>730577721.51999998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BE-4AAE-8E87-F4FEFBDAAAE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42309711286091"/>
          <c:y val="4.4116713094570319E-2"/>
          <c:w val="0.84426509186351706"/>
          <c:h val="0.9452626423411288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31-4D9C-967E-6CF39E00214C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  <a:alpha val="7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31-4D9C-967E-6CF39E00214C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31-4D9C-967E-6CF39E00214C}"/>
              </c:ext>
            </c:extLst>
          </c:dPt>
          <c:dPt>
            <c:idx val="3"/>
            <c:bubble3D val="0"/>
            <c:spPr>
              <a:solidFill>
                <a:srgbClr val="0066FF"/>
              </a:solidFill>
              <a:ln w="19050">
                <a:solidFill>
                  <a:srgbClr val="0066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31-4D9C-967E-6CF39E0021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31-4D9C-967E-6CF39E0021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31-4D9C-967E-6CF39E00214C}"/>
              </c:ext>
            </c:extLst>
          </c:dPt>
          <c:dPt>
            <c:idx val="6"/>
            <c:bubble3D val="0"/>
            <c:spPr>
              <a:solidFill>
                <a:srgbClr val="3333CC"/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431-4D9C-967E-6CF39E00214C}"/>
              </c:ext>
            </c:extLst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431-4D9C-967E-6CF39E00214C}"/>
              </c:ext>
            </c:extLst>
          </c:dPt>
          <c:dPt>
            <c:idx val="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431-4D9C-967E-6CF39E00214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9E1-4411-8D76-5C3781AC0FBE}"/>
              </c:ext>
            </c:extLst>
          </c:dPt>
          <c:cat>
            <c:strRef>
              <c:f>Лист1!$A$2:$A$11</c:f>
              <c:strCache>
                <c:ptCount val="10"/>
                <c:pt idx="0">
                  <c:v>Физическая культура и спорт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1977450</c:v>
                </c:pt>
                <c:pt idx="1">
                  <c:v>260776408.04999992</c:v>
                </c:pt>
                <c:pt idx="2">
                  <c:v>1728377.98</c:v>
                </c:pt>
                <c:pt idx="3">
                  <c:v>1297053</c:v>
                </c:pt>
                <c:pt idx="4">
                  <c:v>76442996.570000008</c:v>
                </c:pt>
                <c:pt idx="5">
                  <c:v>183271203.02999997</c:v>
                </c:pt>
                <c:pt idx="6">
                  <c:v>10404</c:v>
                </c:pt>
                <c:pt idx="7">
                  <c:v>29201499.950000003</c:v>
                </c:pt>
                <c:pt idx="8">
                  <c:v>224897027.51000002</c:v>
                </c:pt>
                <c:pt idx="9">
                  <c:v>15889365.75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431-4D9C-967E-6CF39E002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0.34282</cdr:x>
      <cdr:y>0.47454</cdr:y>
    </cdr:from>
    <cdr:to>
      <cdr:x>0.48637</cdr:x>
      <cdr:y>0.52546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4985" y="2837372"/>
          <a:ext cx="1509486" cy="30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0.3159</cdr:x>
      <cdr:y>0.53616</cdr:y>
    </cdr:from>
    <cdr:to>
      <cdr:x>0.44958</cdr:x>
      <cdr:y>0.60413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0336" y="3205836"/>
          <a:ext cx="1430464" cy="40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497 948</a:t>
          </a:r>
          <a:endParaRPr lang="ru-RU" sz="1800" dirty="0" smtClean="0"/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0.25763</cdr:x>
      <cdr:y>0.08865</cdr:y>
    </cdr:from>
    <cdr:to>
      <cdr:x>0.87156</cdr:x>
      <cdr:y>0.15591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34264" y="547832"/>
          <a:ext cx="6754091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0.13673</cdr:x>
      <cdr:y>0.08529</cdr:y>
    </cdr:from>
    <cdr:to>
      <cdr:x>0.21985</cdr:x>
      <cdr:y>0.23326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4228" y="527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0.34641</cdr:x>
      <cdr:y>0.09201</cdr:y>
    </cdr:from>
    <cdr:to>
      <cdr:x>0.42953</cdr:x>
      <cdr:y>0.23998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1010" y="5686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0.11595</cdr:x>
      <cdr:y>0.08529</cdr:y>
    </cdr:from>
    <cdr:to>
      <cdr:x>0.48809</cdr:x>
      <cdr:y>0.09269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75628" y="527049"/>
          <a:ext cx="409401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0.05774</cdr:x>
      <cdr:y>0.20056</cdr:y>
    </cdr:from>
    <cdr:to>
      <cdr:x>0.32765</cdr:x>
      <cdr:y>0.3588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70" y="1239404"/>
          <a:ext cx="2933700" cy="97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/>
            <a:t>Налоговые доходы</a:t>
          </a:r>
        </a:p>
        <a:p xmlns:a="http://schemas.openxmlformats.org/drawingml/2006/main">
          <a:endParaRPr lang="ru-RU" sz="1400" b="1" i="1" dirty="0"/>
        </a:p>
        <a:p xmlns:a="http://schemas.openxmlformats.org/drawingml/2006/main">
          <a:r>
            <a:rPr lang="ru-RU" sz="1200" b="1" dirty="0" smtClean="0"/>
            <a:t>План: 11 672 920,21</a:t>
          </a:r>
        </a:p>
        <a:p xmlns:a="http://schemas.openxmlformats.org/drawingml/2006/main">
          <a:r>
            <a:rPr lang="ru-RU" sz="1200" b="1" dirty="0" smtClean="0"/>
            <a:t>Исполнение: </a:t>
          </a:r>
          <a:r>
            <a:rPr lang="ru-RU" sz="1200" b="1" dirty="0" smtClean="0"/>
            <a:t>11 015 120,48</a:t>
          </a:r>
          <a:endParaRPr lang="ru-RU" sz="1200" b="1" dirty="0" smtClean="0"/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 smtClean="0"/>
            <a:t> 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0.22366</cdr:x>
      <cdr:y>0.26427</cdr:y>
    </cdr:from>
    <cdr:to>
      <cdr:x>0.5</cdr:x>
      <cdr:y>0.31565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 flipV="1">
          <a:off x="2430970" y="1633104"/>
          <a:ext cx="3003671" cy="3175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0.34109</cdr:x>
      <cdr:y>0.5</cdr:y>
    </cdr:from>
    <cdr:to>
      <cdr:x>0.65042</cdr:x>
      <cdr:y>0.66852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07403" y="3089853"/>
          <a:ext cx="3362242" cy="104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i="1" dirty="0" smtClean="0"/>
            <a:t>План: </a:t>
          </a:r>
          <a:r>
            <a:rPr lang="ru-RU" sz="1400" b="1" i="1" dirty="0" smtClean="0"/>
            <a:t>742 960 715,66</a:t>
          </a:r>
          <a:endParaRPr lang="ru-RU" sz="1400" b="1" i="1" dirty="0" smtClean="0"/>
        </a:p>
        <a:p xmlns:a="http://schemas.openxmlformats.org/drawingml/2006/main">
          <a:pPr algn="ctr"/>
          <a:endParaRPr lang="ru-RU" sz="1400" b="1" i="1" dirty="0" smtClean="0"/>
        </a:p>
        <a:p xmlns:a="http://schemas.openxmlformats.org/drawingml/2006/main">
          <a:pPr algn="ctr"/>
          <a:r>
            <a:rPr lang="ru-RU" sz="1400" b="1" i="1" dirty="0" smtClean="0"/>
            <a:t>Исполнение: </a:t>
          </a:r>
          <a:r>
            <a:rPr lang="ru-RU" sz="1400" b="1" i="1" dirty="0" smtClean="0"/>
            <a:t>497 947 829,34</a:t>
          </a:r>
          <a:endParaRPr lang="ru-RU" sz="1400" b="1" i="1" dirty="0"/>
        </a:p>
      </cdr:txBody>
    </cdr:sp>
  </cdr:relSizeAnchor>
  <cdr:relSizeAnchor xmlns:cdr="http://schemas.openxmlformats.org/drawingml/2006/chartDrawing">
    <cdr:from>
      <cdr:x>0.0384</cdr:x>
      <cdr:y>0.79746</cdr:y>
    </cdr:from>
    <cdr:to>
      <cdr:x>0.30064</cdr:x>
      <cdr:y>0.98447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7398" y="4928042"/>
          <a:ext cx="2850312" cy="1155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/>
            <a:t>Безвозмездные поступления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 smtClean="0"/>
            <a:t>План: </a:t>
          </a:r>
          <a:r>
            <a:rPr lang="ru-RU" sz="1200" b="1" dirty="0" smtClean="0"/>
            <a:t>702 509 821,52</a:t>
          </a:r>
          <a:endParaRPr lang="ru-RU" sz="1200" b="1" dirty="0" smtClean="0"/>
        </a:p>
        <a:p xmlns:a="http://schemas.openxmlformats.org/drawingml/2006/main">
          <a:r>
            <a:rPr lang="ru-RU" sz="1200" b="1" dirty="0" smtClean="0"/>
            <a:t>Исполнение: </a:t>
          </a:r>
          <a:r>
            <a:rPr lang="ru-RU" sz="1200" b="1" dirty="0" smtClean="0"/>
            <a:t>459 142 829,34</a:t>
          </a:r>
          <a:endParaRPr lang="ru-RU" sz="1200" b="1" dirty="0" smtClean="0"/>
        </a:p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0.27273</cdr:x>
      <cdr:y>0.79654</cdr:y>
    </cdr:from>
    <cdr:to>
      <cdr:x>0.36153</cdr:x>
      <cdr:y>0.85203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>
          <a:off x="2964370" y="4922404"/>
          <a:ext cx="965200" cy="3429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1.74978E-7</cdr:x>
      <cdr:y>0.75806</cdr:y>
    </cdr:from>
    <cdr:to>
      <cdr:x>0.21013</cdr:x>
      <cdr:y>0.77991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H="1">
          <a:off x="1" y="3986670"/>
          <a:ext cx="1200883" cy="11491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27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2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5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765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883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653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35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92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4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1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7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5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40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49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8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0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48773C-252B-402B-8194-DE0EC96DABE1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20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261558"/>
              </p:ext>
            </p:extLst>
          </p:nvPr>
        </p:nvGraphicFramePr>
        <p:xfrm>
          <a:off x="551543" y="558336"/>
          <a:ext cx="10700657" cy="59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1543" y="3106057"/>
            <a:ext cx="15094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450 000</a:t>
            </a:r>
          </a:p>
          <a:p>
            <a:r>
              <a:rPr lang="ru-RU" dirty="0" smtClean="0"/>
              <a:t>400 000</a:t>
            </a:r>
          </a:p>
          <a:p>
            <a:r>
              <a:rPr lang="ru-RU" dirty="0" smtClean="0"/>
              <a:t>350 000</a:t>
            </a:r>
          </a:p>
          <a:p>
            <a:r>
              <a:rPr lang="ru-RU" dirty="0" smtClean="0"/>
              <a:t>300 000</a:t>
            </a:r>
          </a:p>
          <a:p>
            <a:r>
              <a:rPr lang="ru-RU" dirty="0" smtClean="0"/>
              <a:t>250 000</a:t>
            </a:r>
          </a:p>
          <a:p>
            <a:r>
              <a:rPr lang="ru-RU" dirty="0" smtClean="0"/>
              <a:t>200 000</a:t>
            </a:r>
          </a:p>
          <a:p>
            <a:r>
              <a:rPr lang="ru-RU" dirty="0" smtClean="0"/>
              <a:t>150 000</a:t>
            </a:r>
          </a:p>
          <a:p>
            <a:r>
              <a:rPr lang="ru-RU" dirty="0" smtClean="0"/>
              <a:t>100 000</a:t>
            </a:r>
          </a:p>
          <a:p>
            <a:r>
              <a:rPr lang="ru-RU" dirty="0" smtClean="0"/>
              <a:t>  50 000</a:t>
            </a:r>
          </a:p>
          <a:p>
            <a:r>
              <a:rPr lang="ru-RU" dirty="0" smtClean="0"/>
              <a:t>          0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14217" y="1938012"/>
            <a:ext cx="158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742 961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49089" y="1938012"/>
            <a:ext cx="13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767 424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50594" y="3855874"/>
            <a:ext cx="1574179" cy="377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499 373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6323"/>
              </p:ext>
            </p:extLst>
          </p:nvPr>
        </p:nvGraphicFramePr>
        <p:xfrm>
          <a:off x="174118" y="449696"/>
          <a:ext cx="10869282" cy="617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2384" y="449696"/>
            <a:ext cx="7834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</a:t>
            </a:r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доходов бюджета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о состоянию на </a:t>
            </a:r>
            <a:r>
              <a:rPr lang="ru-RU" sz="1860" dirty="0" smtClean="0"/>
              <a:t>01.11.2023</a:t>
            </a:r>
            <a:endParaRPr lang="ru-RU" sz="186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5919756" y="1828800"/>
            <a:ext cx="2259044" cy="25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2513" y="0"/>
            <a:ext cx="111229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расходов бюджета в разрезе разрядов классификации расходов бюджета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о состоянию на </a:t>
            </a:r>
            <a:r>
              <a:rPr lang="ru-RU" dirty="0" smtClean="0">
                <a:solidFill>
                  <a:schemeClr val="bg1"/>
                </a:solidFill>
              </a:rPr>
              <a:t>01.11.2023 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82225671"/>
              </p:ext>
            </p:extLst>
          </p:nvPr>
        </p:nvGraphicFramePr>
        <p:xfrm>
          <a:off x="2487196" y="1446551"/>
          <a:ext cx="5715000" cy="525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59216" y="1606922"/>
            <a:ext cx="3367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Физическая культура и спорт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1 977 450,00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511 747,00</a:t>
            </a:r>
            <a:endParaRPr lang="ru-RU" sz="12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2196" y="2679474"/>
            <a:ext cx="2598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Общегосударственные вопросы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255 435 095,57 </a:t>
            </a:r>
            <a:endParaRPr lang="ru-RU" sz="1200" dirty="0" smtClean="0">
              <a:solidFill>
                <a:schemeClr val="bg1"/>
              </a:solidFill>
            </a:endParaRPr>
          </a:p>
          <a:p>
            <a:r>
              <a:rPr lang="ru-RU" sz="1200" dirty="0" smtClean="0">
                <a:solidFill>
                  <a:schemeClr val="bg1"/>
                </a:solidFill>
              </a:rPr>
              <a:t>196 245 175,84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90032" y="4499709"/>
            <a:ext cx="217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оборона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1 728 377,98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</a:t>
            </a:r>
            <a:r>
              <a:rPr lang="ru-RU" sz="1200" dirty="0" smtClean="0">
                <a:solidFill>
                  <a:schemeClr val="bg1"/>
                </a:solidFill>
              </a:rPr>
              <a:t>216 163,01</a:t>
            </a:r>
            <a:endParaRPr lang="ru-RU" sz="120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08448" y="5433221"/>
            <a:ext cx="3137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безопасность и правоохранительная деятельность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1 297 053,00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179 901,00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0498" y="6196097"/>
            <a:ext cx="275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экономика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76 442 996,57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29 279 719,31</a:t>
            </a:r>
            <a:endParaRPr lang="ru-RU" sz="1200" dirty="0" smtClean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66893" y="5940667"/>
            <a:ext cx="275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Жилищно-коммунальное 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хозяйство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172 216 984,15</a:t>
            </a:r>
            <a:endParaRPr lang="ru-RU" sz="1200" dirty="0" smtClean="0">
              <a:solidFill>
                <a:schemeClr val="bg1"/>
              </a:solidFill>
            </a:endParaRPr>
          </a:p>
          <a:p>
            <a:r>
              <a:rPr lang="ru-RU" sz="1200" dirty="0" smtClean="0">
                <a:solidFill>
                  <a:schemeClr val="bg1"/>
                </a:solidFill>
              </a:rPr>
              <a:t>40 513 726,07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82211" y="3222593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Образование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29 </a:t>
            </a:r>
            <a:r>
              <a:rPr lang="ru-RU" sz="1200" dirty="0" smtClean="0">
                <a:solidFill>
                  <a:schemeClr val="bg1"/>
                </a:solidFill>
              </a:rPr>
              <a:t>215 </a:t>
            </a:r>
            <a:r>
              <a:rPr lang="ru-RU" sz="1200" dirty="0" smtClean="0">
                <a:solidFill>
                  <a:schemeClr val="bg1"/>
                </a:solidFill>
              </a:rPr>
              <a:t>499,95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18 333 196,39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7480" y="1903541"/>
            <a:ext cx="3094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Культура, кинематография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213 210 658,87</a:t>
            </a:r>
            <a:endParaRPr lang="ru-RU" sz="1200" dirty="0" smtClean="0">
              <a:solidFill>
                <a:schemeClr val="bg1"/>
              </a:solidFill>
            </a:endParaRPr>
          </a:p>
          <a:p>
            <a:r>
              <a:rPr lang="ru-RU" sz="1200" dirty="0" smtClean="0">
                <a:solidFill>
                  <a:schemeClr val="bg1"/>
                </a:solidFill>
              </a:rPr>
              <a:t>176 978 553,71</a:t>
            </a:r>
            <a:endParaRPr lang="ru-RU" sz="1200" dirty="0" smtClean="0">
              <a:solidFill>
                <a:schemeClr val="bg1"/>
              </a:solidFill>
            </a:endParaRP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56847" y="1278506"/>
            <a:ext cx="204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Социальная политика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15 889 365,75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14 722 855,31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31845" y="3689736"/>
            <a:ext cx="3166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План: </a:t>
            </a:r>
            <a:r>
              <a:rPr lang="ru-RU" sz="1600" dirty="0" smtClean="0">
                <a:solidFill>
                  <a:schemeClr val="bg1"/>
                </a:solidFill>
              </a:rPr>
              <a:t>767 423 885,84</a:t>
            </a:r>
            <a:endParaRPr lang="ru-RU" sz="1600" dirty="0" smtClean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Исполнение: </a:t>
            </a:r>
            <a:r>
              <a:rPr lang="ru-RU" sz="1600" dirty="0" smtClean="0">
                <a:solidFill>
                  <a:schemeClr val="bg1"/>
                </a:solidFill>
              </a:rPr>
              <a:t>499 372 579,81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endCxn id="10" idx="1"/>
          </p:cNvCxnSpPr>
          <p:nvPr/>
        </p:nvCxnSpPr>
        <p:spPr>
          <a:xfrm flipV="1">
            <a:off x="5606732" y="1930088"/>
            <a:ext cx="1652484" cy="414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1" idx="1"/>
          </p:cNvCxnSpPr>
          <p:nvPr/>
        </p:nvCxnSpPr>
        <p:spPr>
          <a:xfrm flipV="1">
            <a:off x="7570745" y="3094973"/>
            <a:ext cx="631451" cy="240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4673711" y="1729780"/>
            <a:ext cx="908085" cy="37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66893" y="2253253"/>
            <a:ext cx="1313136" cy="123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2243609" y="3692124"/>
            <a:ext cx="1908978" cy="1114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152587" y="6015716"/>
            <a:ext cx="826199" cy="2485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7" idx="1"/>
          </p:cNvCxnSpPr>
          <p:nvPr/>
        </p:nvCxnSpPr>
        <p:spPr>
          <a:xfrm>
            <a:off x="6618514" y="6072670"/>
            <a:ext cx="311984" cy="446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061810" y="5869465"/>
            <a:ext cx="1177742" cy="93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061687" y="4906021"/>
            <a:ext cx="1340716" cy="730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87480" y="5075140"/>
            <a:ext cx="2155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Охрана окружающей среды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10 404,00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7 308,00</a:t>
            </a:r>
            <a:endParaRPr lang="ru-RU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3356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Сектор</Template>
  <TotalTime>594</TotalTime>
  <Words>202</Words>
  <Application>Microsoft Office PowerPoint</Application>
  <PresentationFormat>Широкоэкранный</PresentationFormat>
  <Paragraphs>71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Скрипкина</dc:creator>
  <cp:lastModifiedBy>Татьяна Филина</cp:lastModifiedBy>
  <cp:revision>67</cp:revision>
  <dcterms:created xsi:type="dcterms:W3CDTF">2022-10-05T09:02:28Z</dcterms:created>
  <dcterms:modified xsi:type="dcterms:W3CDTF">2023-11-07T08:11:08Z</dcterms:modified>
</cp:coreProperties>
</file>