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66FF"/>
    <a:srgbClr val="FF6699"/>
    <a:srgbClr val="65BE28"/>
    <a:srgbClr val="F3B0A7"/>
    <a:srgbClr val="FF66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78" autoAdjust="0"/>
  </p:normalViewPr>
  <p:slideViewPr>
    <p:cSldViewPr snapToGrid="0" showGuides="1">
      <p:cViewPr varScale="1">
        <p:scale>
          <a:sx n="79" d="100"/>
          <a:sy n="79" d="100"/>
        </p:scale>
        <p:origin x="108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500" b="1" baseline="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доходов и расходов бюджета</a:t>
            </a:r>
            <a:r>
              <a:rPr lang="ru-RU" sz="3500" b="1" baseline="0" dirty="0">
                <a:solidFill>
                  <a:schemeClr val="accent4">
                    <a:lumMod val="75000"/>
                  </a:schemeClr>
                </a:solidFill>
                <a:effectLst/>
              </a:rPr>
              <a:t> </a:t>
            </a:r>
          </a:p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r>
              <a:rPr lang="ru-RU" baseline="0" dirty="0">
                <a:solidFill>
                  <a:schemeClr val="tx1"/>
                </a:solidFill>
              </a:rPr>
              <a:t>(тыс. руб.)</a:t>
            </a:r>
          </a:p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r>
              <a:rPr lang="ru-RU" baseline="0" dirty="0">
                <a:solidFill>
                  <a:schemeClr val="tx1"/>
                </a:solidFill>
              </a:rPr>
              <a:t>по состоянию на 01.12.2023</a:t>
            </a:r>
            <a:endParaRPr lang="ru-RU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9.5843834635574235E-2"/>
          <c:y val="2.322884062346081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accent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492753623188406E-2"/>
          <c:y val="0.22136337523132255"/>
          <c:w val="0.97342995169082125"/>
          <c:h val="0.642346599589744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771029</c:v>
                </c:pt>
                <c:pt idx="1">
                  <c:v>795492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6BFB-4924-92F7-8FCF8E47944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434983</c:v>
                </c:pt>
                <c:pt idx="1">
                  <c:v>420573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6BFB-4924-92F7-8FCF8E479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8022464"/>
        <c:axId val="158067472"/>
        <c:axId val="0"/>
      </c:bar3DChart>
      <c:catAx>
        <c:axId val="15802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067472"/>
        <c:crosses val="autoZero"/>
        <c:auto val="1"/>
        <c:lblAlgn val="ctr"/>
        <c:lblOffset val="100"/>
        <c:noMultiLvlLbl val="0"/>
      </c:catAx>
      <c:valAx>
        <c:axId val="1580674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158022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126088858457917"/>
          <c:y val="0.93056351136982263"/>
          <c:w val="0.31172943056031044"/>
          <c:h val="5.66923194638752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463655679403714"/>
          <c:y val="0.14881470879273365"/>
          <c:w val="0.46610928179432115"/>
          <c:h val="0.829787667857931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1BE-4AAE-8E87-F4FEFBDAAAEA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1BE-4AAE-8E87-F4FEFBDAAAEA}"/>
              </c:ext>
            </c:extLst>
          </c:dPt>
          <c:dPt>
            <c:idx val="2"/>
            <c:bubble3D val="0"/>
            <c:explosion val="15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1BE-4AAE-8E87-F4FEFBDAAAE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1BE-4AAE-8E87-F4FEFBDAAAEA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BE-4AAE-8E87-F4FEFBDAAAEA}"/>
                </c:ext>
              </c:extLst>
            </c:dLbl>
            <c:dLbl>
              <c:idx val="1"/>
              <c:layout>
                <c:manualLayout>
                  <c:x val="0.32407798417595568"/>
                  <c:y val="-3.368550764154601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3D15D6F-55F3-49E0-B83B-0E8176620C9C}" type="CATEGORYNAME">
                      <a:rPr lang="ru-RU" sz="1400" i="1" smtClean="0">
                        <a:solidFill>
                          <a:schemeClr val="bg1"/>
                        </a:solidFill>
                      </a:rPr>
                      <a:pPr algn="l">
                        <a:defRPr sz="1800"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endParaRPr lang="ru-RU" sz="1400" i="1" dirty="0">
                      <a:solidFill>
                        <a:schemeClr val="bg1"/>
                      </a:solidFill>
                    </a:endParaRPr>
                  </a:p>
                  <a:p>
                    <a:pPr algn="l"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ru-RU" sz="1200" baseline="0" dirty="0">
                        <a:solidFill>
                          <a:schemeClr val="bg1"/>
                        </a:solidFill>
                      </a:rPr>
                      <a:t> </a:t>
                    </a:r>
                  </a:p>
                  <a:p>
                    <a:pPr algn="l"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ru-RU" sz="1200" baseline="0" dirty="0">
                        <a:solidFill>
                          <a:schemeClr val="bg1"/>
                        </a:solidFill>
                      </a:rPr>
                      <a:t>План: 28 777 973,93</a:t>
                    </a:r>
                  </a:p>
                  <a:p>
                    <a:pPr algn="l"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ru-RU" sz="1200" baseline="0" dirty="0">
                        <a:solidFill>
                          <a:schemeClr val="bg1"/>
                        </a:solidFill>
                      </a:rPr>
                      <a:t>Исполнение: 28 193 800,79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07563885084589"/>
                      <c:h val="0.192564208162040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1BE-4AAE-8E87-F4FEFBDAAA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BE-4AAE-8E87-F4FEFBDAAA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11672920.210000001</c:v>
                </c:pt>
                <c:pt idx="1">
                  <c:v>28777973.93</c:v>
                </c:pt>
                <c:pt idx="2">
                  <c:v>730577721.51999998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BE-4AAE-8E87-F4FEFBDAAAEA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42309711286091"/>
          <c:y val="4.4116713094570319E-2"/>
          <c:w val="0.84426509186351706"/>
          <c:h val="0.9452626423411288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/>
          </c:spPr>
          <c:explosion val="8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31-4D9C-967E-6CF39E00214C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  <a:alpha val="7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31-4D9C-967E-6CF39E00214C}"/>
              </c:ext>
            </c:extLst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431-4D9C-967E-6CF39E00214C}"/>
              </c:ext>
            </c:extLst>
          </c:dPt>
          <c:dPt>
            <c:idx val="3"/>
            <c:bubble3D val="0"/>
            <c:spPr>
              <a:solidFill>
                <a:srgbClr val="0066FF"/>
              </a:solidFill>
              <a:ln w="19050">
                <a:solidFill>
                  <a:srgbClr val="0066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431-4D9C-967E-6CF39E0021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431-4D9C-967E-6CF39E00214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431-4D9C-967E-6CF39E00214C}"/>
              </c:ext>
            </c:extLst>
          </c:dPt>
          <c:dPt>
            <c:idx val="6"/>
            <c:bubble3D val="0"/>
            <c:spPr>
              <a:solidFill>
                <a:srgbClr val="3333CC"/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431-4D9C-967E-6CF39E00214C}"/>
              </c:ext>
            </c:extLst>
          </c:dPt>
          <c:dPt>
            <c:idx val="7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431-4D9C-967E-6CF39E00214C}"/>
              </c:ext>
            </c:extLst>
          </c:dPt>
          <c:dPt>
            <c:idx val="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431-4D9C-967E-6CF39E00214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9E1-4411-8D76-5C3781AC0FBE}"/>
              </c:ext>
            </c:extLst>
          </c:dPt>
          <c:cat>
            <c:strRef>
              <c:f>Лист1!$A$2:$A$11</c:f>
              <c:strCache>
                <c:ptCount val="10"/>
                <c:pt idx="0">
                  <c:v>Физическая культура и спорт</c:v>
                </c:pt>
                <c:pt idx="1">
                  <c:v>Общегосударственные вопросы</c:v>
                </c:pt>
                <c:pt idx="2">
                  <c:v>Национальная оборона</c:v>
                </c:pt>
                <c:pt idx="3">
                  <c:v>Национальная безопасность и правоохранительная деятельность</c:v>
                </c:pt>
                <c:pt idx="4">
                  <c:v>Национальная экономика</c:v>
                </c:pt>
                <c:pt idx="5">
                  <c:v>Жилищно-коммунальное хозяйство</c:v>
                </c:pt>
                <c:pt idx="6">
                  <c:v>охрана окружающей среды</c:v>
                </c:pt>
                <c:pt idx="7">
                  <c:v>Образование</c:v>
                </c:pt>
                <c:pt idx="8">
                  <c:v>Культура, кинематография</c:v>
                </c:pt>
                <c:pt idx="9">
                  <c:v>Социальная политика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1977450</c:v>
                </c:pt>
                <c:pt idx="1">
                  <c:v>260776408.04999992</c:v>
                </c:pt>
                <c:pt idx="2">
                  <c:v>1728377.98</c:v>
                </c:pt>
                <c:pt idx="3">
                  <c:v>1297053</c:v>
                </c:pt>
                <c:pt idx="4">
                  <c:v>76442996.570000008</c:v>
                </c:pt>
                <c:pt idx="5">
                  <c:v>183271203.02999997</c:v>
                </c:pt>
                <c:pt idx="6">
                  <c:v>10404</c:v>
                </c:pt>
                <c:pt idx="7">
                  <c:v>29201499.950000003</c:v>
                </c:pt>
                <c:pt idx="8">
                  <c:v>224897027.51000002</c:v>
                </c:pt>
                <c:pt idx="9">
                  <c:v>15889365.75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2431-4D9C-967E-6CF39E0021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0.34282</cdr:x>
      <cdr:y>0.47454</cdr:y>
    </cdr:from>
    <cdr:to>
      <cdr:x>0.48637</cdr:x>
      <cdr:y>0.52546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4985" y="2837372"/>
          <a:ext cx="1509486" cy="304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0.3159</cdr:x>
      <cdr:y>0.53616</cdr:y>
    </cdr:from>
    <cdr:to>
      <cdr:x>0.44958</cdr:x>
      <cdr:y>0.60413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80336" y="3205836"/>
          <a:ext cx="1430464" cy="406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/>
            <a:t>574 735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0.25763</cdr:x>
      <cdr:y>0.08865</cdr:y>
    </cdr:from>
    <cdr:to>
      <cdr:x>0.87156</cdr:x>
      <cdr:y>0.15591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34264" y="547832"/>
          <a:ext cx="6754091" cy="415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0.13673</cdr:x>
      <cdr:y>0.08529</cdr:y>
    </cdr:from>
    <cdr:to>
      <cdr:x>0.21985</cdr:x>
      <cdr:y>0.23326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04228" y="5270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0.34641</cdr:x>
      <cdr:y>0.09201</cdr:y>
    </cdr:from>
    <cdr:to>
      <cdr:x>0.42953</cdr:x>
      <cdr:y>0.23998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11010" y="5686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0.11595</cdr:x>
      <cdr:y>0.08529</cdr:y>
    </cdr:from>
    <cdr:to>
      <cdr:x>0.48809</cdr:x>
      <cdr:y>0.09269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275628" y="527049"/>
          <a:ext cx="4094018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0.05774</cdr:x>
      <cdr:y>0.20056</cdr:y>
    </cdr:from>
    <cdr:to>
      <cdr:x>0.32765</cdr:x>
      <cdr:y>0.3588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27570" y="1239404"/>
          <a:ext cx="2933700" cy="977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/>
            <a:t>Налоговые доходы</a:t>
          </a:r>
        </a:p>
        <a:p xmlns:a="http://schemas.openxmlformats.org/drawingml/2006/main">
          <a:endParaRPr lang="ru-RU" sz="1400" b="1" i="1" dirty="0"/>
        </a:p>
        <a:p xmlns:a="http://schemas.openxmlformats.org/drawingml/2006/main">
          <a:r>
            <a:rPr lang="ru-RU" sz="1200" b="1" dirty="0"/>
            <a:t>План: 11 672 920,21</a:t>
          </a:r>
        </a:p>
        <a:p xmlns:a="http://schemas.openxmlformats.org/drawingml/2006/main">
          <a:r>
            <a:rPr lang="ru-RU" sz="1200" b="1" dirty="0"/>
            <a:t>Исполнение: 11 905 861,64</a:t>
          </a:r>
        </a:p>
        <a:p xmlns:a="http://schemas.openxmlformats.org/drawingml/2006/main">
          <a:endParaRPr lang="ru-RU" sz="1200" b="1" dirty="0"/>
        </a:p>
        <a:p xmlns:a="http://schemas.openxmlformats.org/drawingml/2006/main">
          <a:r>
            <a:rPr lang="ru-RU" sz="1200" b="1" dirty="0"/>
            <a:t> </a:t>
          </a:r>
        </a:p>
        <a:p xmlns:a="http://schemas.openxmlformats.org/drawingml/2006/main">
          <a:endParaRPr lang="ru-RU" sz="1200" dirty="0"/>
        </a:p>
      </cdr:txBody>
    </cdr:sp>
  </cdr:relSizeAnchor>
  <cdr:relSizeAnchor xmlns:cdr="http://schemas.openxmlformats.org/drawingml/2006/chartDrawing">
    <cdr:from>
      <cdr:x>0.22366</cdr:x>
      <cdr:y>0.26427</cdr:y>
    </cdr:from>
    <cdr:to>
      <cdr:x>0.5</cdr:x>
      <cdr:y>0.31565</cdr:y>
    </cdr:to>
    <cdr:cxnSp macro="">
      <cdr:nvCxnSpPr>
        <cdr:cNvPr id="8" name="Прямая соединительная линия 7">
          <a:extLst xmlns:a="http://schemas.openxmlformats.org/drawingml/2006/main">
            <a:ext uri="{FF2B5EF4-FFF2-40B4-BE49-F238E27FC236}">
              <a16:creationId xmlns:a16="http://schemas.microsoft.com/office/drawing/2014/main" id="{B1F26044-4D16-4A5C-B969-839B1F7FF79C}"/>
            </a:ext>
          </a:extLst>
        </cdr:cNvPr>
        <cdr:cNvCxnSpPr/>
      </cdr:nvCxnSpPr>
      <cdr:spPr>
        <a:xfrm xmlns:a="http://schemas.openxmlformats.org/drawingml/2006/main" flipH="1" flipV="1">
          <a:off x="2430970" y="1633104"/>
          <a:ext cx="3003671" cy="3175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0.34109</cdr:x>
      <cdr:y>0.5</cdr:y>
    </cdr:from>
    <cdr:to>
      <cdr:x>0.65042</cdr:x>
      <cdr:y>0.66852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707403" y="3089853"/>
          <a:ext cx="3362242" cy="1041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i="1" dirty="0"/>
            <a:t>План: 756 230 454,66</a:t>
          </a:r>
        </a:p>
        <a:p xmlns:a="http://schemas.openxmlformats.org/drawingml/2006/main">
          <a:pPr algn="ctr"/>
          <a:endParaRPr lang="ru-RU" sz="1400" b="1" i="1" dirty="0"/>
        </a:p>
        <a:p xmlns:a="http://schemas.openxmlformats.org/drawingml/2006/main">
          <a:pPr algn="ctr"/>
          <a:r>
            <a:rPr lang="ru-RU" sz="1400" b="1" i="1" dirty="0"/>
            <a:t>Исполнение: 574 735 246,19</a:t>
          </a:r>
        </a:p>
      </cdr:txBody>
    </cdr:sp>
  </cdr:relSizeAnchor>
  <cdr:relSizeAnchor xmlns:cdr="http://schemas.openxmlformats.org/drawingml/2006/chartDrawing">
    <cdr:from>
      <cdr:x>0.0384</cdr:x>
      <cdr:y>0.79746</cdr:y>
    </cdr:from>
    <cdr:to>
      <cdr:x>0.30064</cdr:x>
      <cdr:y>0.98447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7398" y="4928042"/>
          <a:ext cx="2850312" cy="1155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/>
            <a:t>Безвозмездные поступления</a:t>
          </a:r>
        </a:p>
        <a:p xmlns:a="http://schemas.openxmlformats.org/drawingml/2006/main">
          <a:endParaRPr lang="ru-RU" sz="1200" b="1" dirty="0"/>
        </a:p>
        <a:p xmlns:a="http://schemas.openxmlformats.org/drawingml/2006/main">
          <a:r>
            <a:rPr lang="ru-RU" sz="1200" b="1" dirty="0"/>
            <a:t>План: 715 779 560,52</a:t>
          </a:r>
        </a:p>
        <a:p xmlns:a="http://schemas.openxmlformats.org/drawingml/2006/main">
          <a:r>
            <a:rPr lang="ru-RU" sz="1200" b="1" dirty="0"/>
            <a:t>Исполнение: 534 635 583,76</a:t>
          </a:r>
        </a:p>
      </cdr:txBody>
    </cdr:sp>
  </cdr:relSizeAnchor>
  <cdr:relSizeAnchor xmlns:cdr="http://schemas.openxmlformats.org/drawingml/2006/chartDrawing">
    <cdr:from>
      <cdr:x>0.27273</cdr:x>
      <cdr:y>0.79654</cdr:y>
    </cdr:from>
    <cdr:to>
      <cdr:x>0.36153</cdr:x>
      <cdr:y>0.85203</cdr:y>
    </cdr:to>
    <cdr:cxnSp macro="">
      <cdr:nvCxnSpPr>
        <cdr:cNvPr id="14" name="Прямая соединительная линия 13">
          <a:extLst xmlns:a="http://schemas.openxmlformats.org/drawingml/2006/main">
            <a:ext uri="{FF2B5EF4-FFF2-40B4-BE49-F238E27FC236}">
              <a16:creationId xmlns:a16="http://schemas.microsoft.com/office/drawing/2014/main" id="{FCDA5416-257A-4742-B56E-803D4C481856}"/>
            </a:ext>
          </a:extLst>
        </cdr:cNvPr>
        <cdr:cNvCxnSpPr/>
      </cdr:nvCxnSpPr>
      <cdr:spPr>
        <a:xfrm xmlns:a="http://schemas.openxmlformats.org/drawingml/2006/main" flipH="1">
          <a:off x="2964370" y="4922404"/>
          <a:ext cx="965200" cy="3429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1.74978E-7</cdr:x>
      <cdr:y>0.75806</cdr:y>
    </cdr:from>
    <cdr:to>
      <cdr:x>0.21013</cdr:x>
      <cdr:y>0.77991</cdr:y>
    </cdr:to>
    <cdr:cxnSp macro="">
      <cdr:nvCxnSpPr>
        <cdr:cNvPr id="2" name="Прямая соединительная линия 1">
          <a:extLst xmlns:a="http://schemas.openxmlformats.org/drawingml/2006/main">
            <a:ext uri="{FF2B5EF4-FFF2-40B4-BE49-F238E27FC236}">
              <a16:creationId xmlns:a16="http://schemas.microsoft.com/office/drawing/2014/main" id="{D7D33B6E-6A86-49F7-8F7E-7DF2E98EFBA3}"/>
            </a:ext>
          </a:extLst>
        </cdr:cNvPr>
        <cdr:cNvCxnSpPr/>
      </cdr:nvCxnSpPr>
      <cdr:spPr>
        <a:xfrm xmlns:a="http://schemas.openxmlformats.org/drawingml/2006/main" flipH="1">
          <a:off x="1" y="3986670"/>
          <a:ext cx="1200883" cy="11491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27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62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851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8765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883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653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735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592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4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55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51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7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05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40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49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88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90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548773C-252B-402B-8194-DE0EC96DABE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F807069-738B-498F-9A53-591D149BC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4201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056249"/>
              </p:ext>
            </p:extLst>
          </p:nvPr>
        </p:nvGraphicFramePr>
        <p:xfrm>
          <a:off x="551543" y="558336"/>
          <a:ext cx="10700657" cy="5979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1543" y="3106057"/>
            <a:ext cx="15094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450 000</a:t>
            </a:r>
          </a:p>
          <a:p>
            <a:r>
              <a:rPr lang="ru-RU" dirty="0"/>
              <a:t>400 000</a:t>
            </a:r>
          </a:p>
          <a:p>
            <a:r>
              <a:rPr lang="ru-RU" dirty="0"/>
              <a:t>350 000</a:t>
            </a:r>
          </a:p>
          <a:p>
            <a:r>
              <a:rPr lang="ru-RU" dirty="0"/>
              <a:t>300 000</a:t>
            </a:r>
          </a:p>
          <a:p>
            <a:r>
              <a:rPr lang="ru-RU" dirty="0"/>
              <a:t>250 000</a:t>
            </a:r>
          </a:p>
          <a:p>
            <a:r>
              <a:rPr lang="ru-RU" dirty="0"/>
              <a:t>200 000</a:t>
            </a:r>
          </a:p>
          <a:p>
            <a:r>
              <a:rPr lang="ru-RU" dirty="0"/>
              <a:t>150 000</a:t>
            </a:r>
          </a:p>
          <a:p>
            <a:r>
              <a:rPr lang="ru-RU" dirty="0"/>
              <a:t>100 000</a:t>
            </a:r>
          </a:p>
          <a:p>
            <a:r>
              <a:rPr lang="ru-RU" dirty="0"/>
              <a:t>  50 000</a:t>
            </a:r>
          </a:p>
          <a:p>
            <a:r>
              <a:rPr lang="ru-RU" dirty="0"/>
              <a:t>          0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814217" y="1938012"/>
            <a:ext cx="158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756 230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49089" y="1938012"/>
            <a:ext cx="13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780 694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50594" y="3855874"/>
            <a:ext cx="1574179" cy="377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533 652</a:t>
            </a:r>
          </a:p>
        </p:txBody>
      </p:sp>
    </p:spTree>
    <p:extLst>
      <p:ext uri="{BB962C8B-B14F-4D97-AF65-F5344CB8AC3E}">
        <p14:creationId xmlns:p14="http://schemas.microsoft.com/office/powerpoint/2010/main" val="423676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635637"/>
              </p:ext>
            </p:extLst>
          </p:nvPr>
        </p:nvGraphicFramePr>
        <p:xfrm>
          <a:off x="174118" y="449696"/>
          <a:ext cx="10869282" cy="6179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02384" y="449696"/>
            <a:ext cx="7834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</a:t>
            </a:r>
            <a:r>
              <a:rPr lang="ru-RU" sz="35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5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доходов бюджета</a:t>
            </a:r>
          </a:p>
          <a:p>
            <a:pPr algn="ctr"/>
            <a:r>
              <a:rPr lang="ru-RU" dirty="0"/>
              <a:t>по состоянию на </a:t>
            </a:r>
            <a:r>
              <a:rPr lang="ru-RU" sz="1860" dirty="0"/>
              <a:t>01.12.2023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5919756" y="1828800"/>
            <a:ext cx="2259044" cy="25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90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chemeClr val="bg2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2513" y="0"/>
            <a:ext cx="111229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расходов бюджета в разрезе разрядов классификации расходов бюджета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по состоянию на 01.12.2023 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982225671"/>
              </p:ext>
            </p:extLst>
          </p:nvPr>
        </p:nvGraphicFramePr>
        <p:xfrm>
          <a:off x="2487196" y="1446551"/>
          <a:ext cx="5715000" cy="525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259216" y="1606922"/>
            <a:ext cx="3367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Физическая культура и спорт</a:t>
            </a:r>
          </a:p>
          <a:p>
            <a:r>
              <a:rPr lang="ru-RU" sz="1200" dirty="0">
                <a:solidFill>
                  <a:schemeClr val="bg1"/>
                </a:solidFill>
              </a:rPr>
              <a:t>1 977 450,00</a:t>
            </a:r>
          </a:p>
          <a:p>
            <a:r>
              <a:rPr lang="ru-RU" sz="1200" dirty="0">
                <a:solidFill>
                  <a:schemeClr val="bg1"/>
                </a:solidFill>
              </a:rPr>
              <a:t>546 298,00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02196" y="2679474"/>
            <a:ext cx="2598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Общегосударственные вопросы</a:t>
            </a:r>
          </a:p>
          <a:p>
            <a:r>
              <a:rPr lang="ru-RU" sz="1200" dirty="0">
                <a:solidFill>
                  <a:schemeClr val="bg1"/>
                </a:solidFill>
              </a:rPr>
              <a:t>266 462 604,40</a:t>
            </a:r>
          </a:p>
          <a:p>
            <a:r>
              <a:rPr lang="ru-RU" sz="1200" dirty="0">
                <a:solidFill>
                  <a:schemeClr val="bg1"/>
                </a:solidFill>
              </a:rPr>
              <a:t>206 924 489,49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90032" y="4499709"/>
            <a:ext cx="2171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Национальная оборона</a:t>
            </a:r>
          </a:p>
          <a:p>
            <a:r>
              <a:rPr lang="ru-RU" sz="1200" dirty="0">
                <a:solidFill>
                  <a:schemeClr val="bg1"/>
                </a:solidFill>
              </a:rPr>
              <a:t>1 728 377,98</a:t>
            </a:r>
          </a:p>
          <a:p>
            <a:r>
              <a:rPr lang="ru-RU" sz="1200" dirty="0">
                <a:solidFill>
                  <a:schemeClr val="bg1"/>
                </a:solidFill>
              </a:rPr>
              <a:t>1 222 263,63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08448" y="5433221"/>
            <a:ext cx="3137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Национальная безопасность и правоохранительная деятельность</a:t>
            </a:r>
          </a:p>
          <a:p>
            <a:r>
              <a:rPr lang="ru-RU" sz="1200" dirty="0">
                <a:solidFill>
                  <a:schemeClr val="bg1"/>
                </a:solidFill>
              </a:rPr>
              <a:t>1 297 053,00</a:t>
            </a:r>
          </a:p>
          <a:p>
            <a:r>
              <a:rPr lang="ru-RU" sz="1200" dirty="0">
                <a:solidFill>
                  <a:schemeClr val="bg1"/>
                </a:solidFill>
              </a:rPr>
              <a:t>389 115,90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30498" y="6196097"/>
            <a:ext cx="275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Национальная экономика</a:t>
            </a:r>
          </a:p>
          <a:p>
            <a:r>
              <a:rPr lang="ru-RU" sz="1200" dirty="0">
                <a:solidFill>
                  <a:schemeClr val="bg1"/>
                </a:solidFill>
              </a:rPr>
              <a:t>79 034 696,57</a:t>
            </a:r>
          </a:p>
          <a:p>
            <a:r>
              <a:rPr lang="ru-RU" sz="1200" dirty="0">
                <a:solidFill>
                  <a:schemeClr val="bg1"/>
                </a:solidFill>
              </a:rPr>
              <a:t>32 802 698,75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66893" y="5940667"/>
            <a:ext cx="2755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Жилищно-коммунальное </a:t>
            </a:r>
          </a:p>
          <a:p>
            <a:r>
              <a:rPr lang="ru-RU" sz="1200" dirty="0">
                <a:solidFill>
                  <a:schemeClr val="bg1"/>
                </a:solidFill>
              </a:rPr>
              <a:t>хозяйство</a:t>
            </a:r>
          </a:p>
          <a:p>
            <a:r>
              <a:rPr lang="ru-RU" sz="1200" dirty="0">
                <a:solidFill>
                  <a:schemeClr val="bg1"/>
                </a:solidFill>
              </a:rPr>
              <a:t>171 243 665,32</a:t>
            </a:r>
          </a:p>
          <a:p>
            <a:r>
              <a:rPr lang="ru-RU" sz="1200" dirty="0">
                <a:solidFill>
                  <a:schemeClr val="bg1"/>
                </a:solidFill>
              </a:rPr>
              <a:t>65 804 847,95</a:t>
            </a:r>
          </a:p>
          <a:p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82211" y="3222593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Образование</a:t>
            </a:r>
          </a:p>
          <a:p>
            <a:r>
              <a:rPr lang="ru-RU" sz="1200" dirty="0">
                <a:solidFill>
                  <a:schemeClr val="bg1"/>
                </a:solidFill>
              </a:rPr>
              <a:t>29 249 241,95</a:t>
            </a:r>
          </a:p>
          <a:p>
            <a:r>
              <a:rPr lang="ru-RU" sz="1200" dirty="0">
                <a:solidFill>
                  <a:schemeClr val="bg1"/>
                </a:solidFill>
              </a:rPr>
              <a:t>21 117 113,22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7480" y="1903541"/>
            <a:ext cx="30945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Культура, кинематография</a:t>
            </a:r>
          </a:p>
          <a:p>
            <a:r>
              <a:rPr lang="ru-RU" sz="1200" dirty="0">
                <a:solidFill>
                  <a:schemeClr val="bg1"/>
                </a:solidFill>
              </a:rPr>
              <a:t>213 800 765,87</a:t>
            </a:r>
          </a:p>
          <a:p>
            <a:r>
              <a:rPr lang="ru-RU" sz="1200" dirty="0">
                <a:solidFill>
                  <a:schemeClr val="bg1"/>
                </a:solidFill>
              </a:rPr>
              <a:t>189 670 069,71</a:t>
            </a:r>
          </a:p>
          <a:p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56847" y="1278506"/>
            <a:ext cx="204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Социальная политика</a:t>
            </a:r>
          </a:p>
          <a:p>
            <a:r>
              <a:rPr lang="ru-RU" sz="1200" dirty="0">
                <a:solidFill>
                  <a:schemeClr val="bg1"/>
                </a:solidFill>
              </a:rPr>
              <a:t>15 889 365,75</a:t>
            </a:r>
          </a:p>
          <a:p>
            <a:r>
              <a:rPr lang="ru-RU" sz="1200" dirty="0">
                <a:solidFill>
                  <a:schemeClr val="bg1"/>
                </a:solidFill>
              </a:rPr>
              <a:t>15 168 129,56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31845" y="3689736"/>
            <a:ext cx="3166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План: 780 693 624,84</a:t>
            </a:r>
          </a:p>
          <a:p>
            <a:r>
              <a:rPr lang="ru-RU" sz="1600" dirty="0">
                <a:solidFill>
                  <a:schemeClr val="bg1"/>
                </a:solidFill>
              </a:rPr>
              <a:t>Исполнение: 533 652 334,21</a:t>
            </a: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cxnSp>
        <p:nvCxnSpPr>
          <p:cNvPr id="26" name="Прямая соединительная линия 25"/>
          <p:cNvCxnSpPr>
            <a:endCxn id="10" idx="1"/>
          </p:cNvCxnSpPr>
          <p:nvPr/>
        </p:nvCxnSpPr>
        <p:spPr>
          <a:xfrm flipV="1">
            <a:off x="5606732" y="1930088"/>
            <a:ext cx="1652484" cy="414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11" idx="1"/>
          </p:cNvCxnSpPr>
          <p:nvPr/>
        </p:nvCxnSpPr>
        <p:spPr>
          <a:xfrm flipV="1">
            <a:off x="7570745" y="3094973"/>
            <a:ext cx="631451" cy="2401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4673711" y="1729780"/>
            <a:ext cx="908085" cy="372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2566893" y="2253253"/>
            <a:ext cx="1313136" cy="1239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2243609" y="3692124"/>
            <a:ext cx="1908978" cy="1114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4152587" y="6015716"/>
            <a:ext cx="826199" cy="2485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endCxn id="17" idx="1"/>
          </p:cNvCxnSpPr>
          <p:nvPr/>
        </p:nvCxnSpPr>
        <p:spPr>
          <a:xfrm>
            <a:off x="6618514" y="6072670"/>
            <a:ext cx="311984" cy="4465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7061810" y="5869465"/>
            <a:ext cx="1177742" cy="935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7061687" y="4906021"/>
            <a:ext cx="1340716" cy="7300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287480" y="5075140"/>
            <a:ext cx="2155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Охрана окружающей среды</a:t>
            </a:r>
          </a:p>
          <a:p>
            <a:r>
              <a:rPr lang="ru-RU" sz="1200" dirty="0">
                <a:solidFill>
                  <a:schemeClr val="bg1"/>
                </a:solidFill>
              </a:rPr>
              <a:t>10 404,00</a:t>
            </a:r>
          </a:p>
          <a:p>
            <a:r>
              <a:rPr lang="ru-RU" sz="1200" dirty="0">
                <a:solidFill>
                  <a:schemeClr val="bg1"/>
                </a:solidFill>
              </a:rPr>
              <a:t>7 308,00</a:t>
            </a:r>
          </a:p>
        </p:txBody>
      </p:sp>
    </p:spTree>
    <p:extLst>
      <p:ext uri="{BB962C8B-B14F-4D97-AF65-F5344CB8AC3E}">
        <p14:creationId xmlns:p14="http://schemas.microsoft.com/office/powerpoint/2010/main" val="180803356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Сектор</Template>
  <TotalTime>795</TotalTime>
  <Words>202</Words>
  <Application>Microsoft Office PowerPoint</Application>
  <PresentationFormat>Широкоэкранный</PresentationFormat>
  <Paragraphs>71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 Скрипкина</dc:creator>
  <cp:lastModifiedBy>Филина Татьяна</cp:lastModifiedBy>
  <cp:revision>75</cp:revision>
  <dcterms:created xsi:type="dcterms:W3CDTF">2022-10-05T09:02:28Z</dcterms:created>
  <dcterms:modified xsi:type="dcterms:W3CDTF">2024-02-02T03:39:40Z</dcterms:modified>
</cp:coreProperties>
</file>