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5" r:id="rId3"/>
    <p:sldId id="258" r:id="rId4"/>
    <p:sldId id="266" r:id="rId5"/>
  </p:sldIdLst>
  <p:sldSz cx="12192000" cy="6858000"/>
  <p:notesSz cx="6858000" cy="91440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6600"/>
    <a:srgbClr val="00CCFF"/>
    <a:srgbClr val="CCFF66"/>
    <a:srgbClr val="FFFF99"/>
    <a:srgbClr val="6666FF"/>
    <a:srgbClr val="99FF99"/>
    <a:srgbClr val="CCCCFF"/>
    <a:srgbClr val="00FF99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>
        <p:scale>
          <a:sx n="75" d="100"/>
          <a:sy n="75" d="100"/>
        </p:scale>
        <p:origin x="64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160\&#1085;&#1072;&#1096;&#1072;%20&#1092;&#1080;&#1085;\&#1054;&#1090;&#1095;&#1077;&#1090;&#1099;%20&#1058;&#1072;&#1085;&#1103;\&#1041;&#1102;&#1076;&#1078;&#1077;&#1090;%20&#1076;&#1083;&#1103;%20&#1075;&#1088;&#1072;&#1078;&#1076;&#1072;&#1085;\&#1058;&#1077;&#1082;&#1091;&#1097;&#1077;&#1077;%20&#1080;&#1089;&#1087;&#1086;&#1083;&#1085;&#1077;&#1085;&#1080;&#1077;%20&#1073;&#1102;&#1076;&#1078;&#1077;&#1090;&#1072;\2023\&#1051;&#1080;&#1089;&#1090;%20Microsoft%20Excel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Исполнение доходов и расходов бюджета </a:t>
            </a:r>
          </a:p>
          <a:p>
            <a:pPr>
              <a:defRPr/>
            </a:pPr>
            <a:r>
              <a:rPr lang="ru-RU" dirty="0"/>
              <a:t>(тыс. руб.)</a:t>
            </a:r>
          </a:p>
          <a:p>
            <a:pPr>
              <a:defRPr/>
            </a:pPr>
            <a:r>
              <a:rPr lang="ru-RU" dirty="0"/>
              <a:t>по состоянию на </a:t>
            </a:r>
            <a:r>
              <a:rPr lang="ru-RU" dirty="0" smtClean="0"/>
              <a:t>01.08.2024</a:t>
            </a:r>
            <a:endParaRPr lang="ru-RU" dirty="0"/>
          </a:p>
        </c:rich>
      </c:tx>
      <c:layout>
        <c:manualLayout>
          <c:xMode val="edge"/>
          <c:yMode val="edge"/>
          <c:x val="0.29404661788523828"/>
          <c:y val="1.47425737862134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492753623188406E-2"/>
          <c:y val="0.22136337523132255"/>
          <c:w val="0.97342995169082125"/>
          <c:h val="0.6154372604486597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CCFF"/>
            </a:solidFill>
            <a:ln>
              <a:solidFill>
                <a:srgbClr val="0070C0"/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rgbClr val="0070C0"/>
              </a:contourClr>
            </a:sp3d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820412</c:v>
                </c:pt>
                <c:pt idx="1">
                  <c:v>890948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0-75F8-4DDF-BEE5-E93A8A0D76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rgbClr val="00FF99"/>
            </a:solidFill>
            <a:ln>
              <a:solidFill>
                <a:schemeClr val="accent6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6">
                  <a:lumMod val="50000"/>
                </a:schemeClr>
              </a:contourClr>
            </a:sp3d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332923</c:v>
                </c:pt>
                <c:pt idx="1">
                  <c:v>397037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1-75F8-4DDF-BEE5-E93A8A0D7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7435912"/>
        <c:axId val="177438656"/>
        <c:axId val="0"/>
      </c:bar3DChart>
      <c:catAx>
        <c:axId val="17743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438656"/>
        <c:crosses val="autoZero"/>
        <c:auto val="1"/>
        <c:lblAlgn val="ctr"/>
        <c:lblOffset val="100"/>
        <c:noMultiLvlLbl val="0"/>
      </c:catAx>
      <c:valAx>
        <c:axId val="17743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7435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29945183232461"/>
          <c:y val="0.17031208207843937"/>
          <c:w val="0.46610928179432115"/>
          <c:h val="0.829787667857931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explosion val="1"/>
          <c:dPt>
            <c:idx val="0"/>
            <c:bubble3D val="0"/>
            <c:spPr>
              <a:solidFill>
                <a:srgbClr val="99FF99"/>
              </a:solidFill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BE-4AAE-8E87-F4FEFBDAAAEA}"/>
              </c:ext>
            </c:extLst>
          </c:dPt>
          <c:dPt>
            <c:idx val="1"/>
            <c:bubble3D val="0"/>
            <c:spPr>
              <a:solidFill>
                <a:srgbClr val="CCCCFF"/>
              </a:solidFill>
              <a:ln w="9525" cap="flat" cmpd="sng" algn="ctr">
                <a:solidFill>
                  <a:srgbClr val="9966FF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BE-4AAE-8E87-F4FEFBDAAAEA}"/>
              </c:ext>
            </c:extLst>
          </c:dPt>
          <c:dPt>
            <c:idx val="2"/>
            <c:bubble3D val="0"/>
            <c:spPr>
              <a:gradFill flip="none" rotWithShape="1">
                <a:gsLst>
                  <a:gs pos="0">
                    <a:srgbClr val="66FFFF">
                      <a:tint val="66000"/>
                      <a:satMod val="160000"/>
                    </a:srgbClr>
                  </a:gs>
                  <a:gs pos="50000">
                    <a:srgbClr val="66FFFF">
                      <a:tint val="44500"/>
                      <a:satMod val="160000"/>
                    </a:srgbClr>
                  </a:gs>
                  <a:gs pos="100000">
                    <a:srgbClr val="66FFF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1BE-4AAE-8E87-F4FEFBDAAAE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rgbClr val="0070C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1BE-4AAE-8E87-F4FEFBDAAAEA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1BE-4AAE-8E87-F4FEFBDAAAE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7149256649667247"/>
                  <c:y val="-8.059691880617074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3D15D6F-55F3-49E0-B83B-0E8176620C9C}" type="CATEGORYNAME">
                      <a:rPr lang="ru-RU" i="1"/>
                      <a:pPr algn="l">
                        <a:defRPr sz="1400"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endParaRPr lang="ru-RU" i="1" dirty="0"/>
                  </a:p>
                  <a:p>
                    <a:pPr algn="l">
                      <a:defRPr sz="1400" b="1">
                        <a:solidFill>
                          <a:schemeClr val="tx1"/>
                        </a:solidFill>
                      </a:defRPr>
                    </a:pPr>
                    <a:endParaRPr lang="ru-RU" sz="1400" dirty="0"/>
                  </a:p>
                  <a:p>
                    <a:pPr algn="l">
                      <a:defRPr sz="1400" b="1">
                        <a:solidFill>
                          <a:schemeClr val="tx1"/>
                        </a:solidFill>
                      </a:defRPr>
                    </a:pPr>
                    <a:r>
                      <a:rPr lang="ru-RU" sz="1200" dirty="0"/>
                      <a:t>План: 9</a:t>
                    </a:r>
                    <a:r>
                      <a:rPr lang="ru-RU" sz="1200" baseline="0" dirty="0"/>
                      <a:t> 904 453,17</a:t>
                    </a:r>
                    <a:endParaRPr lang="ru-RU" sz="1200" dirty="0"/>
                  </a:p>
                  <a:p>
                    <a:pPr algn="l">
                      <a:defRPr sz="1400" b="1">
                        <a:solidFill>
                          <a:schemeClr val="tx1"/>
                        </a:solidFill>
                      </a:defRPr>
                    </a:pPr>
                    <a:r>
                      <a:rPr lang="ru-RU" sz="1200" dirty="0"/>
                      <a:t>Исполнение: </a:t>
                    </a:r>
                    <a:r>
                      <a:rPr lang="ru-RU" sz="1200" dirty="0" smtClean="0"/>
                      <a:t>5 443 788,80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1BE-4AAE-8E87-F4FEFBDAAAE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1BE-4AAE-8E87-F4FEFBDAAAE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15707189.869999999</c:v>
                </c:pt>
                <c:pt idx="1">
                  <c:v>6122231.6100000003</c:v>
                </c:pt>
                <c:pt idx="2">
                  <c:v>880849144.92999995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1BE-4AAE-8E87-F4FEFBDAAAE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246931721562972"/>
          <c:y val="0.12247849319454079"/>
          <c:w val="0.45656380540460623"/>
          <c:h val="0.8494062825284308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gradFill flip="none" rotWithShape="1">
                <a:gsLst>
                  <a:gs pos="0">
                    <a:srgbClr val="6666FF">
                      <a:tint val="66000"/>
                      <a:satMod val="160000"/>
                    </a:srgbClr>
                  </a:gs>
                  <a:gs pos="50000">
                    <a:srgbClr val="6666FF">
                      <a:tint val="44500"/>
                      <a:satMod val="160000"/>
                    </a:srgbClr>
                  </a:gs>
                  <a:gs pos="100000">
                    <a:srgbClr val="6666F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535-4DE0-9D8B-F97FF91EFB8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535-4DE0-9D8B-F97FF91EFB8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535-4DE0-9D8B-F97FF91EFB83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535-4DE0-9D8B-F97FF91EFB83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00CCFF">
                      <a:tint val="66000"/>
                      <a:satMod val="160000"/>
                    </a:srgbClr>
                  </a:gs>
                  <a:gs pos="50000">
                    <a:srgbClr val="00CCFF">
                      <a:tint val="44500"/>
                      <a:satMod val="160000"/>
                    </a:srgbClr>
                  </a:gs>
                  <a:gs pos="100000">
                    <a:srgbClr val="00CCF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535-4DE0-9D8B-F97FF91EFB83}"/>
              </c:ext>
            </c:extLst>
          </c:dPt>
          <c:dPt>
            <c:idx val="5"/>
            <c:bubble3D val="0"/>
            <c:spPr>
              <a:gradFill flip="none" rotWithShape="1">
                <a:gsLst>
                  <a:gs pos="0">
                    <a:srgbClr val="FF6600">
                      <a:tint val="66000"/>
                      <a:satMod val="160000"/>
                    </a:srgbClr>
                  </a:gs>
                  <a:gs pos="50000">
                    <a:srgbClr val="FF6600">
                      <a:tint val="44500"/>
                      <a:satMod val="160000"/>
                    </a:srgbClr>
                  </a:gs>
                  <a:gs pos="100000">
                    <a:srgbClr val="FF66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535-4DE0-9D8B-F97FF91EFB83}"/>
              </c:ext>
            </c:extLst>
          </c:dPt>
          <c:dPt>
            <c:idx val="6"/>
            <c:bubble3D val="0"/>
            <c:spPr>
              <a:gradFill flip="none" rotWithShape="1">
                <a:gsLst>
                  <a:gs pos="0">
                    <a:srgbClr val="CCFF66">
                      <a:tint val="66000"/>
                      <a:satMod val="160000"/>
                    </a:srgbClr>
                  </a:gs>
                  <a:gs pos="50000">
                    <a:srgbClr val="CCFF66">
                      <a:tint val="44500"/>
                      <a:satMod val="160000"/>
                    </a:srgbClr>
                  </a:gs>
                  <a:gs pos="100000">
                    <a:srgbClr val="CCFF66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535-4DE0-9D8B-F97FF91EFB8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E535-4DE0-9D8B-F97FF91EFB83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lumMod val="60000"/>
                    <a:shade val="95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E535-4DE0-9D8B-F97FF91EFB83}"/>
              </c:ext>
            </c:extLst>
          </c:dPt>
          <c:cat>
            <c:strRef>
              <c:f>Лист2!$A$2:$A$11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Лист2!$B$2:$B$11</c:f>
              <c:numCache>
                <c:formatCode>#,##0.00</c:formatCode>
                <c:ptCount val="9"/>
                <c:pt idx="0">
                  <c:v>265323652.69000009</c:v>
                </c:pt>
                <c:pt idx="1">
                  <c:v>1757744.38</c:v>
                </c:pt>
                <c:pt idx="2">
                  <c:v>1646106</c:v>
                </c:pt>
                <c:pt idx="3">
                  <c:v>163934943.42999998</c:v>
                </c:pt>
                <c:pt idx="4">
                  <c:v>241279314.93999997</c:v>
                </c:pt>
                <c:pt idx="5">
                  <c:v>31260325.240000002</c:v>
                </c:pt>
                <c:pt idx="6">
                  <c:v>258028757.20000002</c:v>
                </c:pt>
                <c:pt idx="7">
                  <c:v>9541354.5999999996</c:v>
                </c:pt>
                <c:pt idx="8">
                  <c:v>442680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E535-4DE0-9D8B-F97FF91EFB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389042918930909E-2"/>
          <c:y val="0"/>
          <c:w val="0.23886510665040117"/>
          <c:h val="0.977984087525829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0.34282</cdr:x>
      <cdr:y>0.47454</cdr:y>
    </cdr:from>
    <cdr:to>
      <cdr:x>0.48637</cdr:x>
      <cdr:y>0.52546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4985" y="2837372"/>
          <a:ext cx="1509486" cy="304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0.75978</cdr:x>
      <cdr:y>0.67465</cdr:y>
    </cdr:from>
    <cdr:to>
      <cdr:x>0.84523</cdr:x>
      <cdr:y>0.82368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BDBB5467-C949-4A60-8A30-E02886152210}"/>
            </a:ext>
          </a:extLst>
        </cdr:cNvPr>
        <cdr:cNvSpPr txBox="1"/>
      </cdr:nvSpPr>
      <cdr:spPr>
        <a:xfrm xmlns:a="http://schemas.openxmlformats.org/drawingml/2006/main">
          <a:off x="8130105" y="413925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0.36784</cdr:x>
      <cdr:y>0.5301</cdr:y>
    </cdr:from>
    <cdr:to>
      <cdr:x>0.45565</cdr:x>
      <cdr:y>0.59029</cdr:y>
    </cdr:to>
    <cdr:sp macro="" textlink="">
      <cdr:nvSpPr>
        <cdr:cNvPr id="5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116B4A96-1FA7-4947-BD6B-2D76EECEDFE9}"/>
            </a:ext>
          </a:extLst>
        </cdr:cNvPr>
        <cdr:cNvSpPr txBox="1"/>
      </cdr:nvSpPr>
      <cdr:spPr>
        <a:xfrm xmlns:a="http://schemas.openxmlformats.org/drawingml/2006/main">
          <a:off x="3936117" y="3252380"/>
          <a:ext cx="93968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aa-ET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/>
            <a:t>332 923</a:t>
          </a:r>
          <a:endParaRPr lang="ru-RU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0.25763</cdr:x>
      <cdr:y>0.08865</cdr:y>
    </cdr:from>
    <cdr:to>
      <cdr:x>0.87156</cdr:x>
      <cdr:y>0.15591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34264" y="547832"/>
          <a:ext cx="6754091" cy="415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0.13673</cdr:x>
      <cdr:y>0.08529</cdr:y>
    </cdr:from>
    <cdr:to>
      <cdr:x>0.21985</cdr:x>
      <cdr:y>0.23326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04228" y="527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0.34641</cdr:x>
      <cdr:y>0.09201</cdr:y>
    </cdr:from>
    <cdr:to>
      <cdr:x>0.42953</cdr:x>
      <cdr:y>0.23998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1010" y="5686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0.11595</cdr:x>
      <cdr:y>0.08529</cdr:y>
    </cdr:from>
    <cdr:to>
      <cdr:x>0.48809</cdr:x>
      <cdr:y>0.09269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275628" y="527049"/>
          <a:ext cx="409401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0.05774</cdr:x>
      <cdr:y>0.20056</cdr:y>
    </cdr:from>
    <cdr:to>
      <cdr:x>0.32765</cdr:x>
      <cdr:y>0.3588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27570" y="1239404"/>
          <a:ext cx="2933700" cy="977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/>
            <a:t>Налоговые доходы</a:t>
          </a:r>
        </a:p>
        <a:p xmlns:a="http://schemas.openxmlformats.org/drawingml/2006/main">
          <a:endParaRPr lang="ru-RU" sz="1400" b="1" i="1" dirty="0"/>
        </a:p>
        <a:p xmlns:a="http://schemas.openxmlformats.org/drawingml/2006/main">
          <a:r>
            <a:rPr lang="ru-RU" sz="1200" b="1" dirty="0"/>
            <a:t>План: </a:t>
          </a:r>
          <a:r>
            <a:rPr lang="ru-RU" sz="1200" b="1" dirty="0" smtClean="0"/>
            <a:t>15 707 189,87</a:t>
          </a:r>
          <a:endParaRPr lang="ru-RU" sz="1200" b="1" dirty="0"/>
        </a:p>
        <a:p xmlns:a="http://schemas.openxmlformats.org/drawingml/2006/main">
          <a:r>
            <a:rPr lang="ru-RU" sz="1200" b="1" dirty="0"/>
            <a:t>Исполнение: </a:t>
          </a:r>
          <a:r>
            <a:rPr lang="ru-RU" sz="1200" b="1" dirty="0" smtClean="0"/>
            <a:t>11 392 352,27</a:t>
          </a:r>
          <a:endParaRPr lang="ru-RU" sz="1200" b="1" dirty="0"/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/>
            <a:t> </a:t>
          </a:r>
        </a:p>
        <a:p xmlns:a="http://schemas.openxmlformats.org/drawingml/2006/main">
          <a:endParaRPr lang="ru-RU" sz="1200" dirty="0"/>
        </a:p>
      </cdr:txBody>
    </cdr:sp>
  </cdr:relSizeAnchor>
  <cdr:relSizeAnchor xmlns:cdr="http://schemas.openxmlformats.org/drawingml/2006/chartDrawing">
    <cdr:from>
      <cdr:x>0.18776</cdr:x>
      <cdr:y>0.2203</cdr:y>
    </cdr:from>
    <cdr:to>
      <cdr:x>0.50897</cdr:x>
      <cdr:y>0.26374</cdr:y>
    </cdr:to>
    <cdr:cxnSp macro="">
      <cdr:nvCxnSpPr>
        <cdr:cNvPr id="8" name="Прямая соединительная линия 7">
          <a:extLst xmlns:a="http://schemas.openxmlformats.org/drawingml/2006/main">
            <a:ext uri="{FF2B5EF4-FFF2-40B4-BE49-F238E27FC236}">
              <a16:creationId xmlns:a16="http://schemas.microsoft.com/office/drawing/2014/main" xmlns="" id="{B1F26044-4D16-4A5C-B969-839B1F7FF79C}"/>
            </a:ext>
          </a:extLst>
        </cdr:cNvPr>
        <cdr:cNvCxnSpPr/>
      </cdr:nvCxnSpPr>
      <cdr:spPr>
        <a:xfrm xmlns:a="http://schemas.openxmlformats.org/drawingml/2006/main" flipH="1">
          <a:off x="2040580" y="1361468"/>
          <a:ext cx="3490968" cy="26848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0.34109</cdr:x>
      <cdr:y>0.5</cdr:y>
    </cdr:from>
    <cdr:to>
      <cdr:x>0.65042</cdr:x>
      <cdr:y>0.66852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07403" y="3089853"/>
          <a:ext cx="3362242" cy="1041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i="1" dirty="0"/>
            <a:t>План: </a:t>
          </a:r>
          <a:r>
            <a:rPr lang="ru-RU" sz="1400" b="1" i="1" dirty="0" smtClean="0"/>
            <a:t>820 412 142,61</a:t>
          </a:r>
          <a:endParaRPr lang="ru-RU" sz="1400" b="1" i="1" dirty="0"/>
        </a:p>
        <a:p xmlns:a="http://schemas.openxmlformats.org/drawingml/2006/main">
          <a:pPr algn="ctr"/>
          <a:endParaRPr lang="ru-RU" sz="1400" b="1" i="1" dirty="0"/>
        </a:p>
        <a:p xmlns:a="http://schemas.openxmlformats.org/drawingml/2006/main">
          <a:pPr algn="ctr"/>
          <a:r>
            <a:rPr lang="ru-RU" sz="1400" b="1" i="1" dirty="0"/>
            <a:t>Исполнение: </a:t>
          </a:r>
          <a:r>
            <a:rPr lang="ru-RU" sz="1400" b="1" i="1" dirty="0" smtClean="0"/>
            <a:t>332 923 412,78</a:t>
          </a:r>
          <a:endParaRPr lang="ru-RU" sz="1400" b="1" i="1" dirty="0"/>
        </a:p>
      </cdr:txBody>
    </cdr:sp>
  </cdr:relSizeAnchor>
  <cdr:relSizeAnchor xmlns:cdr="http://schemas.openxmlformats.org/drawingml/2006/chartDrawing">
    <cdr:from>
      <cdr:x>0.0384</cdr:x>
      <cdr:y>0.79746</cdr:y>
    </cdr:from>
    <cdr:to>
      <cdr:x>0.30064</cdr:x>
      <cdr:y>0.98447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7398" y="4928042"/>
          <a:ext cx="2850312" cy="1155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/>
            <a:t>Безвозмездные поступления</a:t>
          </a:r>
        </a:p>
        <a:p xmlns:a="http://schemas.openxmlformats.org/drawingml/2006/main">
          <a:endParaRPr lang="ru-RU" sz="1200" b="1" dirty="0"/>
        </a:p>
        <a:p xmlns:a="http://schemas.openxmlformats.org/drawingml/2006/main">
          <a:r>
            <a:rPr lang="ru-RU" sz="1200" b="1" dirty="0"/>
            <a:t>План: </a:t>
          </a:r>
          <a:r>
            <a:rPr lang="ru-RU" sz="1200" b="1" dirty="0" smtClean="0"/>
            <a:t>794 800 499,57</a:t>
          </a:r>
          <a:endParaRPr lang="ru-RU" sz="1200" b="1" dirty="0"/>
        </a:p>
        <a:p xmlns:a="http://schemas.openxmlformats.org/drawingml/2006/main">
          <a:r>
            <a:rPr lang="ru-RU" sz="1200" b="1" dirty="0"/>
            <a:t>Исполнение: </a:t>
          </a:r>
          <a:r>
            <a:rPr lang="ru-RU" sz="1200" b="1" dirty="0" smtClean="0"/>
            <a:t>316 087 271,71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0.25501</cdr:x>
      <cdr:y>0.81196</cdr:y>
    </cdr:from>
    <cdr:to>
      <cdr:x>0.30903</cdr:x>
      <cdr:y>0.86336</cdr:y>
    </cdr:to>
    <cdr:cxnSp macro="">
      <cdr:nvCxnSpPr>
        <cdr:cNvPr id="14" name="Прямая соединительная линия 13">
          <a:extLst xmlns:a="http://schemas.openxmlformats.org/drawingml/2006/main">
            <a:ext uri="{FF2B5EF4-FFF2-40B4-BE49-F238E27FC236}">
              <a16:creationId xmlns:a16="http://schemas.microsoft.com/office/drawing/2014/main" xmlns="" id="{FCDA5416-257A-4742-B56E-803D4C481856}"/>
            </a:ext>
          </a:extLst>
        </cdr:cNvPr>
        <cdr:cNvCxnSpPr/>
      </cdr:nvCxnSpPr>
      <cdr:spPr>
        <a:xfrm xmlns:a="http://schemas.openxmlformats.org/drawingml/2006/main" flipH="1">
          <a:off x="2771456" y="5018003"/>
          <a:ext cx="587090" cy="31765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0.53371</cdr:x>
      <cdr:y>0.4272</cdr:y>
    </cdr:from>
    <cdr:to>
      <cdr:x>0.83474</cdr:x>
      <cdr:y>0.59815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8E2AF056-B7AF-462A-BC51-F3888E690AA5}"/>
            </a:ext>
          </a:extLst>
        </cdr:cNvPr>
        <cdr:cNvSpPr txBox="1"/>
      </cdr:nvSpPr>
      <cdr:spPr>
        <a:xfrm xmlns:a="http://schemas.openxmlformats.org/drawingml/2006/main">
          <a:off x="5774972" y="2484605"/>
          <a:ext cx="3257278" cy="9942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tx1">
                  <a:lumMod val="65000"/>
                  <a:lumOff val="35000"/>
                </a:schemeClr>
              </a:solidFill>
            </a:rPr>
            <a:t>План: </a:t>
          </a:r>
          <a:r>
            <a:rPr lang="ru-RU" sz="24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890 948 454,68</a:t>
          </a:r>
          <a:endParaRPr lang="ru-RU" sz="2400" b="1" dirty="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endParaRPr lang="ru-RU" sz="1050" b="1" dirty="0"/>
        </a:p>
        <a:p xmlns:a="http://schemas.openxmlformats.org/drawingml/2006/main">
          <a:pPr algn="ctr"/>
          <a:r>
            <a:rPr lang="ru-RU" sz="2400" b="1" dirty="0">
              <a:solidFill>
                <a:srgbClr val="0070C0"/>
              </a:solidFill>
            </a:rPr>
            <a:t>Исполнение: </a:t>
          </a:r>
          <a:r>
            <a:rPr lang="ru-RU" sz="2400" b="1" dirty="0" smtClean="0">
              <a:solidFill>
                <a:srgbClr val="0070C0"/>
              </a:solidFill>
            </a:rPr>
            <a:t>397 037 334,06</a:t>
          </a:r>
          <a:endParaRPr lang="ru-RU" sz="24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0.16915</cdr:y>
    </cdr:from>
    <cdr:to>
      <cdr:x>0.26321</cdr:x>
      <cdr:y>0.22207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6EB367AE-8DA8-4B0C-BA4C-297E4A55FADC}"/>
            </a:ext>
          </a:extLst>
        </cdr:cNvPr>
        <cdr:cNvSpPr txBox="1"/>
      </cdr:nvSpPr>
      <cdr:spPr>
        <a:xfrm xmlns:a="http://schemas.openxmlformats.org/drawingml/2006/main">
          <a:off x="1933637" y="983778"/>
          <a:ext cx="914432" cy="3077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938492,00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0.07274</cdr:x>
      <cdr:y>0.33162</cdr:y>
    </cdr:from>
    <cdr:to>
      <cdr:x>0.15724</cdr:x>
      <cdr:y>0.48884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365B7858-8AD4-4A8A-8E5F-A96910E17FD3}"/>
            </a:ext>
          </a:extLst>
        </cdr:cNvPr>
        <cdr:cNvSpPr txBox="1"/>
      </cdr:nvSpPr>
      <cdr:spPr>
        <a:xfrm xmlns:a="http://schemas.openxmlformats.org/drawingml/2006/main">
          <a:off x="787026" y="19287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0.04119</cdr:x>
      <cdr:y>0.29518</cdr:y>
    </cdr:from>
    <cdr:to>
      <cdr:x>0.12569</cdr:x>
      <cdr:y>0.3481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7B4FB460-19F8-44F8-95AE-DF44530DA3F6}"/>
            </a:ext>
          </a:extLst>
        </cdr:cNvPr>
        <cdr:cNvSpPr txBox="1"/>
      </cdr:nvSpPr>
      <cdr:spPr>
        <a:xfrm xmlns:a="http://schemas.openxmlformats.org/drawingml/2006/main">
          <a:off x="445650" y="1716785"/>
          <a:ext cx="9144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rgbClr val="C00000"/>
              </a:solidFill>
            </a:rPr>
            <a:t>1 646 106,00</a:t>
          </a:r>
        </a:p>
      </cdr:txBody>
    </cdr:sp>
  </cdr:relSizeAnchor>
  <cdr:relSizeAnchor xmlns:cdr="http://schemas.openxmlformats.org/drawingml/2006/chartDrawing">
    <cdr:from>
      <cdr:x>0.1787</cdr:x>
      <cdr:y>0.29644</cdr:y>
    </cdr:from>
    <cdr:to>
      <cdr:x>0.26321</cdr:x>
      <cdr:y>0.34936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5071B688-8317-4B46-B7AB-A5B8AE0584F9}"/>
            </a:ext>
          </a:extLst>
        </cdr:cNvPr>
        <cdr:cNvSpPr txBox="1"/>
      </cdr:nvSpPr>
      <cdr:spPr>
        <a:xfrm xmlns:a="http://schemas.openxmlformats.org/drawingml/2006/main">
          <a:off x="1933637" y="1724133"/>
          <a:ext cx="9144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chemeClr val="accent1">
                  <a:lumMod val="75000"/>
                </a:schemeClr>
              </a:solidFill>
            </a:rPr>
            <a:t>0,00</a:t>
          </a:r>
        </a:p>
      </cdr:txBody>
    </cdr:sp>
  </cdr:relSizeAnchor>
  <cdr:relSizeAnchor xmlns:cdr="http://schemas.openxmlformats.org/drawingml/2006/chartDrawing">
    <cdr:from>
      <cdr:x>0.03995</cdr:x>
      <cdr:y>0.37823</cdr:y>
    </cdr:from>
    <cdr:to>
      <cdr:x>0.17066</cdr:x>
      <cdr:y>0.4363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xmlns="" id="{7C8DA2E3-74FA-4332-B8EF-FB2694F3B3F3}"/>
            </a:ext>
          </a:extLst>
        </cdr:cNvPr>
        <cdr:cNvSpPr txBox="1"/>
      </cdr:nvSpPr>
      <cdr:spPr>
        <a:xfrm xmlns:a="http://schemas.openxmlformats.org/drawingml/2006/main">
          <a:off x="432313" y="2199839"/>
          <a:ext cx="1414272" cy="3376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0" dirty="0" smtClean="0">
              <a:solidFill>
                <a:srgbClr val="C00000"/>
              </a:solidFill>
            </a:rPr>
            <a:t>56 232 846,14</a:t>
          </a:r>
          <a:endParaRPr lang="ru-RU" sz="1400" b="0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0.38493</cdr:y>
    </cdr:from>
    <cdr:to>
      <cdr:x>0.28332</cdr:x>
      <cdr:y>0.46421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xmlns="" id="{1E8974B9-5400-4EC5-AFCD-D35190B7CC99}"/>
            </a:ext>
          </a:extLst>
        </cdr:cNvPr>
        <cdr:cNvSpPr txBox="1"/>
      </cdr:nvSpPr>
      <cdr:spPr>
        <a:xfrm xmlns:a="http://schemas.openxmlformats.org/drawingml/2006/main">
          <a:off x="1933637" y="2238789"/>
          <a:ext cx="1132031" cy="461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33 622 184,43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0.49214</cdr:y>
    </cdr:from>
    <cdr:to>
      <cdr:x>0.28332</cdr:x>
      <cdr:y>0.57143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69B1746E-DC3E-4DF5-91BF-FDC9E3FDCB95}"/>
            </a:ext>
          </a:extLst>
        </cdr:cNvPr>
        <cdr:cNvSpPr txBox="1"/>
      </cdr:nvSpPr>
      <cdr:spPr>
        <a:xfrm xmlns:a="http://schemas.openxmlformats.org/drawingml/2006/main">
          <a:off x="1933636" y="2862313"/>
          <a:ext cx="1132041" cy="461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57 395 968,96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0.6079</cdr:y>
    </cdr:from>
    <cdr:to>
      <cdr:x>0.28332</cdr:x>
      <cdr:y>0.68719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5ABD8547-2925-4A94-BCB7-FB47249588F5}"/>
            </a:ext>
          </a:extLst>
        </cdr:cNvPr>
        <cdr:cNvSpPr txBox="1"/>
      </cdr:nvSpPr>
      <cdr:spPr>
        <a:xfrm xmlns:a="http://schemas.openxmlformats.org/drawingml/2006/main">
          <a:off x="1933637" y="3535592"/>
          <a:ext cx="1132041" cy="461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17 818 545,84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0.053</cdr:x>
      <cdr:y>0.74039</cdr:y>
    </cdr:from>
    <cdr:to>
      <cdr:x>0.1375</cdr:x>
      <cdr:y>0.89761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xmlns="" id="{952DBD54-D981-403F-99D8-41704059D8C0}"/>
            </a:ext>
          </a:extLst>
        </cdr:cNvPr>
        <cdr:cNvSpPr txBox="1"/>
      </cdr:nvSpPr>
      <cdr:spPr>
        <a:xfrm xmlns:a="http://schemas.openxmlformats.org/drawingml/2006/main">
          <a:off x="573429" y="430618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0.04033</cdr:x>
      <cdr:y>0.70327</cdr:y>
    </cdr:from>
    <cdr:to>
      <cdr:x>0.15638</cdr:x>
      <cdr:y>0.75618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xmlns="" id="{C02B3FB9-9844-4E29-8B46-A8F38828041C}"/>
            </a:ext>
          </a:extLst>
        </cdr:cNvPr>
        <cdr:cNvSpPr txBox="1"/>
      </cdr:nvSpPr>
      <cdr:spPr>
        <a:xfrm xmlns:a="http://schemas.openxmlformats.org/drawingml/2006/main">
          <a:off x="436372" y="4090238"/>
          <a:ext cx="125577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rgbClr val="C00000"/>
              </a:solidFill>
            </a:rPr>
            <a:t>257 252 825,72</a:t>
          </a:r>
        </a:p>
      </cdr:txBody>
    </cdr:sp>
  </cdr:relSizeAnchor>
  <cdr:relSizeAnchor xmlns:cdr="http://schemas.openxmlformats.org/drawingml/2006/chartDrawing">
    <cdr:from>
      <cdr:x>0.1787</cdr:x>
      <cdr:y>0.71306</cdr:y>
    </cdr:from>
    <cdr:to>
      <cdr:x>0.29191</cdr:x>
      <cdr:y>0.79235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B3CED76C-2591-4295-A2F4-D5F3E9D09E43}"/>
            </a:ext>
          </a:extLst>
        </cdr:cNvPr>
        <cdr:cNvSpPr txBox="1"/>
      </cdr:nvSpPr>
      <cdr:spPr>
        <a:xfrm xmlns:a="http://schemas.openxmlformats.org/drawingml/2006/main">
          <a:off x="1933605" y="4147204"/>
          <a:ext cx="1225015" cy="4611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135 835 577,03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0.04156</cdr:x>
      <cdr:y>0.8052</cdr:y>
    </cdr:from>
    <cdr:to>
      <cdr:x>0.15762</cdr:x>
      <cdr:y>0.85812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E6188CBB-A0AC-4C4A-814F-B95FF5E69A44}"/>
            </a:ext>
          </a:extLst>
        </cdr:cNvPr>
        <cdr:cNvSpPr txBox="1"/>
      </cdr:nvSpPr>
      <cdr:spPr>
        <a:xfrm xmlns:a="http://schemas.openxmlformats.org/drawingml/2006/main">
          <a:off x="449694" y="4683112"/>
          <a:ext cx="125577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solidFill>
                <a:srgbClr val="C00000"/>
              </a:solidFill>
            </a:rPr>
            <a:t>9 541 354,60</a:t>
          </a:r>
        </a:p>
      </cdr:txBody>
    </cdr:sp>
  </cdr:relSizeAnchor>
  <cdr:relSizeAnchor xmlns:cdr="http://schemas.openxmlformats.org/drawingml/2006/chartDrawing">
    <cdr:from>
      <cdr:x>0.0424</cdr:x>
      <cdr:y>0.92062</cdr:y>
    </cdr:from>
    <cdr:to>
      <cdr:x>0.15846</cdr:x>
      <cdr:y>0.97354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E6188CBB-A0AC-4C4A-814F-B95FF5E69A44}"/>
            </a:ext>
          </a:extLst>
        </cdr:cNvPr>
        <cdr:cNvSpPr txBox="1"/>
      </cdr:nvSpPr>
      <cdr:spPr>
        <a:xfrm xmlns:a="http://schemas.openxmlformats.org/drawingml/2006/main">
          <a:off x="458772" y="5354399"/>
          <a:ext cx="125577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solidFill>
                <a:srgbClr val="C00000"/>
              </a:solidFill>
            </a:rPr>
            <a:t>442 680,00</a:t>
          </a:r>
        </a:p>
      </cdr:txBody>
    </cdr:sp>
  </cdr:relSizeAnchor>
  <cdr:relSizeAnchor xmlns:cdr="http://schemas.openxmlformats.org/drawingml/2006/chartDrawing">
    <cdr:from>
      <cdr:x>0.1787</cdr:x>
      <cdr:y>0.80639</cdr:y>
    </cdr:from>
    <cdr:to>
      <cdr:x>0.28332</cdr:x>
      <cdr:y>0.88567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4779DB60-7FB8-4F82-BB5B-089586AED893}"/>
            </a:ext>
          </a:extLst>
        </cdr:cNvPr>
        <cdr:cNvSpPr txBox="1"/>
      </cdr:nvSpPr>
      <cdr:spPr>
        <a:xfrm xmlns:a="http://schemas.openxmlformats.org/drawingml/2006/main">
          <a:off x="1933636" y="4690004"/>
          <a:ext cx="1132041" cy="461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4 979 099,08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0.1787</cdr:x>
      <cdr:y>0.92842</cdr:y>
    </cdr:from>
    <cdr:to>
      <cdr:x>0.26321</cdr:x>
      <cdr:y>0.98134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E0FB8D7-070C-4BF4-A3B1-942375474291}"/>
            </a:ext>
          </a:extLst>
        </cdr:cNvPr>
        <cdr:cNvSpPr txBox="1"/>
      </cdr:nvSpPr>
      <cdr:spPr>
        <a:xfrm xmlns:a="http://schemas.openxmlformats.org/drawingml/2006/main">
          <a:off x="1933637" y="5399774"/>
          <a:ext cx="9144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accent1">
                  <a:lumMod val="75000"/>
                </a:schemeClr>
              </a:solidFill>
            </a:rPr>
            <a:t>303 820,00</a:t>
          </a:r>
          <a:endParaRPr lang="ru-RU" sz="14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595E3-2C94-4409-A458-90333E507FB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5320C-1A1D-4B7F-88CC-CD5373D15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49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25320C-1A1D-4B7F-88CC-CD5373D154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84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текст, дос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80CE5240-D1D5-667F-3DC7-D57463EA4F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B04FB3-8108-4665-7291-C441BAF18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503123"/>
            <a:ext cx="7703127" cy="1450038"/>
          </a:xfrm>
        </p:spPr>
        <p:txBody>
          <a:bodyPr anchor="ctr" anchorCtr="0">
            <a:normAutofit/>
          </a:bodyPr>
          <a:lstStyle>
            <a:lvl1pPr algn="ctr">
              <a:defRPr sz="6600" b="1"/>
            </a:lvl1pPr>
          </a:lstStyle>
          <a:p>
            <a:r>
              <a:rPr lang="ru-RU" dirty="0"/>
              <a:t>Образец заголовка</a:t>
            </a:r>
            <a:endParaRPr lang="aa-ET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C4B5A2C-EC28-51A4-6597-B73F9A63F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33253" y="3953161"/>
            <a:ext cx="6456219" cy="452581"/>
          </a:xfrm>
        </p:spPr>
        <p:txBody>
          <a:bodyPr anchor="ctr" anchorCtr="0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aa-ET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9DC38E-68B1-7B34-F2B3-20C1640D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51F79B1-02DA-ABC6-26E8-2C6472609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CFD7482-21A8-6BE0-0251-EA5CD052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20495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D07F43-5C48-CBF1-FAC4-CE8B2D341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94E7BE3-419E-F5E1-6C3B-049E35592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2CE375-9774-0C87-ACF9-03E01AB6B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54BDECE-78B6-7629-4A3E-9F921DD9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A44DEAE-CDAD-F46C-C9DB-65F9AE6E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77690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9F474241-D808-F10F-CA6B-66AAB6836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A67E2F7-31E6-7B7D-A274-418A9A38B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F8FF79-9D6F-E969-64CD-80CCB3212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7BECF9D-185D-09B4-2740-8E824DC8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5801992-528B-3D29-EA28-2ACDC8CE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9453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DF7A10-DC79-EC94-FF16-E7762FF0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0998E15-B948-F903-7885-66B494DA1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3FB89B-B0C6-AFCB-F44C-3AE14BA9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B8F90DD-A82F-5F64-17D1-65C6E4BB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013F5D7-3F9B-3D86-ABAD-4E01282C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93467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ACE3CC-2917-CEA2-AB05-584BE3C1C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AC3DE20-1B20-CC81-9827-BD68985EB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7EDF17B-9841-A921-A8F1-231E305D5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8665549-1704-2CE6-B5B4-36E8AA70D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C4DC1FC-2E85-5B6A-1286-990D1480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4664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013AD8-AB5E-E262-98B0-2CE55F78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6AA7AA0-11F5-BEE4-B6BE-A5B30E1BA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911CA39-2CD1-55A8-75EB-888712D81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5D586F1-D796-C948-EC29-5BDCFB1C8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A1396B8-1E48-55A8-67F3-F33775EF8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7BCC8DE-29D0-834F-10BD-1740BCF0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86610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31339D-BAFB-D0E0-E71C-52927822D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1067B96-EC9D-C50B-C78A-603A0D568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5847749-8A2E-281F-551A-34E231403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720E537-F334-443C-1E0C-21643A147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70DCEEF-CB51-14F5-69FA-AEB82C722C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A1F59F8-2C5B-B108-2249-B1EF261BC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A42E62C-283D-EFAC-4972-1AFDAD3B0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DE7A390-2B5D-B59D-F2CC-C5962F59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84481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7293A1-FB2C-57DC-5F5A-16DE92FC3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569AFAC-33E4-5060-D12B-E38CC56C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3FFD648-3245-FD54-F265-6A8215D6C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09881B7-F9EA-E8EA-3B9C-5BFF75FD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11234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6AE6255-0E3F-1C04-A2A6-708B0D3E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289AC37-93A2-41BE-1845-FE191C124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CCB53B6-CB6D-5FA0-BD11-5DEDC799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65040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EF898B-CE3C-E269-F40F-39313460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C3ABE8-E771-B9FA-5F6F-CD6282257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45CF044-5A77-66D1-E800-12A49A8DA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5492A61-ADFE-D6CD-D8DC-8B775617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858AF76-0CEE-C1A6-7BA1-05A5F2460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5FABAF4-FD84-CFC8-E853-688BF6697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99521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BDA3F8-BF96-8FCD-3CAA-0C7B0DF8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6A6F086-6511-6EE3-CC01-B5D55DB45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1161899-A42C-6A98-0AEC-FFB2D15AF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39FDF59-A18D-0450-D6F2-A2018148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4DEE3EE-8BD5-D74E-AB30-16D7616E2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7E79F65-1FC5-3CFD-A82C-686AADA88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99362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31E5ECE-69C7-9633-F8B1-DC39A86F79A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43"/>
            <a:ext cx="12192000" cy="684795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EA9598-EA20-3A8B-D43E-830BD5E76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781" y="396268"/>
            <a:ext cx="10515600" cy="521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aa-ET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7C1C109-D454-634D-EAD8-0710667F7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FA691A9-833F-208B-456E-0FA4FDB89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15090-4FBA-4338-9648-B885F6D2CA0D}" type="datetimeFigureOut">
              <a:rPr lang="aa-ET" smtClean="0"/>
              <a:t>13/08/2024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EB8A12-E0A1-1EFA-763E-420CCC4D71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A398375-0DDC-40BF-C916-5DD1A67AF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3E5C-A8AF-4A14-A6FE-2A52143F4B10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10034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0070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0070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0070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0070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0070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0070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E4C776-01DE-47B8-8507-7D17EB180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1652" y="2502040"/>
            <a:ext cx="7703127" cy="1450038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rgbClr val="002060"/>
                </a:solidFill>
              </a:rPr>
              <a:t>Исполнение бюджета </a:t>
            </a:r>
            <a:br>
              <a:rPr lang="ru-RU" sz="4800" dirty="0">
                <a:solidFill>
                  <a:srgbClr val="002060"/>
                </a:solidFill>
              </a:rPr>
            </a:br>
            <a:r>
              <a:rPr lang="ru-RU" sz="4800" dirty="0">
                <a:solidFill>
                  <a:srgbClr val="002060"/>
                </a:solidFill>
              </a:rPr>
              <a:t>СП Хатанга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1829A7B-F2C0-4F41-A6E4-686E09FCA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5105" y="4085243"/>
            <a:ext cx="6456219" cy="452581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на </a:t>
            </a:r>
            <a:r>
              <a:rPr lang="ru-RU" dirty="0" smtClean="0">
                <a:solidFill>
                  <a:srgbClr val="002060"/>
                </a:solidFill>
              </a:rPr>
              <a:t>01.08.2024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8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6">
            <a:extLst>
              <a:ext uri="{FF2B5EF4-FFF2-40B4-BE49-F238E27FC236}">
                <a16:creationId xmlns:a16="http://schemas.microsoft.com/office/drawing/2014/main" xmlns="" id="{FADD324B-530A-4469-85B1-091FD059E7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605726"/>
              </p:ext>
            </p:extLst>
          </p:nvPr>
        </p:nvGraphicFramePr>
        <p:xfrm>
          <a:off x="745671" y="237674"/>
          <a:ext cx="10700657" cy="6135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16B4A96-1FA7-4947-BD6B-2D76EECEDFE9}"/>
              </a:ext>
            </a:extLst>
          </p:cNvPr>
          <p:cNvSpPr txBox="1"/>
          <p:nvPr/>
        </p:nvSpPr>
        <p:spPr>
          <a:xfrm>
            <a:off x="7485106" y="1498947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890 948</a:t>
            </a:r>
            <a:endParaRPr lang="ru-RU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A1B32F1-9494-4790-BC34-D180BF2C8B54}"/>
              </a:ext>
            </a:extLst>
          </p:cNvPr>
          <p:cNvSpPr txBox="1"/>
          <p:nvPr/>
        </p:nvSpPr>
        <p:spPr>
          <a:xfrm>
            <a:off x="8581835" y="3120722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397 037</a:t>
            </a:r>
            <a:endParaRPr lang="ru-RU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C7A0C1E-563B-4513-9ABA-895EB3FF0D03}"/>
              </a:ext>
            </a:extLst>
          </p:cNvPr>
          <p:cNvSpPr txBox="1"/>
          <p:nvPr/>
        </p:nvSpPr>
        <p:spPr>
          <a:xfrm>
            <a:off x="3523884" y="1692902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820 412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86453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8C60BD-8A2D-4D05-8C14-2444CD5A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Исполнение доходов бюджета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47395347"/>
              </p:ext>
            </p:extLst>
          </p:nvPr>
        </p:nvGraphicFramePr>
        <p:xfrm>
          <a:off x="1323975" y="281595"/>
          <a:ext cx="10868025" cy="618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>
            <a:cxnSpLocks/>
          </p:cNvCxnSpPr>
          <p:nvPr/>
        </p:nvCxnSpPr>
        <p:spPr>
          <a:xfrm flipV="1">
            <a:off x="7058025" y="1341120"/>
            <a:ext cx="2171319" cy="30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90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43C0B831-5959-4A2A-98F0-304E2126BD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448823"/>
              </p:ext>
            </p:extLst>
          </p:nvPr>
        </p:nvGraphicFramePr>
        <p:xfrm>
          <a:off x="1155267" y="725100"/>
          <a:ext cx="10820400" cy="5816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2823FB2-27BF-469F-A071-AC51092A5600}"/>
              </a:ext>
            </a:extLst>
          </p:cNvPr>
          <p:cNvSpPr txBox="1"/>
          <p:nvPr/>
        </p:nvSpPr>
        <p:spPr>
          <a:xfrm>
            <a:off x="1596983" y="1069471"/>
            <a:ext cx="1481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275 445 639,91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011F2B31-FDFC-48A8-8288-D3D874EEA90C}"/>
              </a:ext>
            </a:extLst>
          </p:cNvPr>
          <p:cNvSpPr/>
          <p:nvPr/>
        </p:nvSpPr>
        <p:spPr>
          <a:xfrm>
            <a:off x="4353017" y="211714"/>
            <a:ext cx="7409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Исполнение расходов бюджета в разрезе разрядов классификации расходов бюджета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3BCEAC1-049D-47E2-B89A-2BC588734150}"/>
              </a:ext>
            </a:extLst>
          </p:cNvPr>
          <p:cNvSpPr txBox="1"/>
          <p:nvPr/>
        </p:nvSpPr>
        <p:spPr>
          <a:xfrm>
            <a:off x="3048563" y="1042711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146 143 646,72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47BD84E-35F1-4AA6-81E3-D6AA7455C958}"/>
              </a:ext>
            </a:extLst>
          </p:cNvPr>
          <p:cNvSpPr txBox="1"/>
          <p:nvPr/>
        </p:nvSpPr>
        <p:spPr>
          <a:xfrm>
            <a:off x="1596983" y="1712891"/>
            <a:ext cx="1132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</a:rPr>
              <a:t>1 757 744,38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D392A1B-77D2-4753-A649-0F8143ADF8AC}"/>
              </a:ext>
            </a:extLst>
          </p:cNvPr>
          <p:cNvSpPr txBox="1"/>
          <p:nvPr/>
        </p:nvSpPr>
        <p:spPr>
          <a:xfrm>
            <a:off x="1505612" y="3593418"/>
            <a:ext cx="1314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257 419 066,21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D301C09-026D-44FD-8440-AB37C20E657D}"/>
              </a:ext>
            </a:extLst>
          </p:cNvPr>
          <p:cNvSpPr txBox="1"/>
          <p:nvPr/>
        </p:nvSpPr>
        <p:spPr>
          <a:xfrm>
            <a:off x="1610789" y="4264705"/>
            <a:ext cx="1223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</a:rPr>
              <a:t>31 205 891,72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9FA32257-69C3-41E5-97CF-5EE412723A2F}"/>
              </a:ext>
            </a:extLst>
          </p:cNvPr>
          <p:cNvSpPr/>
          <p:nvPr/>
        </p:nvSpPr>
        <p:spPr>
          <a:xfrm>
            <a:off x="1551298" y="6545179"/>
            <a:ext cx="143390" cy="1238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D0221AD6-29AA-46EA-ADF6-B8861671C3C3}"/>
              </a:ext>
            </a:extLst>
          </p:cNvPr>
          <p:cNvSpPr/>
          <p:nvPr/>
        </p:nvSpPr>
        <p:spPr>
          <a:xfrm>
            <a:off x="2297270" y="6541166"/>
            <a:ext cx="143390" cy="12384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C4FA83-44CE-4D53-8D5B-9B90C1342836}"/>
              </a:ext>
            </a:extLst>
          </p:cNvPr>
          <p:cNvSpPr txBox="1"/>
          <p:nvPr/>
        </p:nvSpPr>
        <p:spPr>
          <a:xfrm>
            <a:off x="1694688" y="6468855"/>
            <a:ext cx="570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План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9FE2662-8945-4B1B-B032-69344E1C4146}"/>
              </a:ext>
            </a:extLst>
          </p:cNvPr>
          <p:cNvSpPr txBox="1"/>
          <p:nvPr/>
        </p:nvSpPr>
        <p:spPr>
          <a:xfrm>
            <a:off x="2472252" y="6457723"/>
            <a:ext cx="606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Факт</a:t>
            </a:r>
          </a:p>
        </p:txBody>
      </p:sp>
    </p:spTree>
    <p:extLst>
      <p:ext uri="{BB962C8B-B14F-4D97-AF65-F5344CB8AC3E}">
        <p14:creationId xmlns:p14="http://schemas.microsoft.com/office/powerpoint/2010/main" val="3740057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145</Words>
  <Application>Microsoft Office PowerPoint</Application>
  <PresentationFormat>Широкоэкранный</PresentationFormat>
  <Paragraphs>52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Исполнение бюджета  СП Хатанга</vt:lpstr>
      <vt:lpstr>Презентация PowerPoint</vt:lpstr>
      <vt:lpstr>Исполнение доходов бюджета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Валентина Скрипкина</cp:lastModifiedBy>
  <cp:revision>25</cp:revision>
  <dcterms:created xsi:type="dcterms:W3CDTF">2023-02-11T08:40:03Z</dcterms:created>
  <dcterms:modified xsi:type="dcterms:W3CDTF">2024-08-13T01:49:53Z</dcterms:modified>
</cp:coreProperties>
</file>