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2" r:id="rId3"/>
    <p:sldId id="263" r:id="rId4"/>
    <p:sldId id="264" r:id="rId5"/>
  </p:sldIdLst>
  <p:sldSz cx="9144000" cy="6858000" type="screen4x3"/>
  <p:notesSz cx="6858000" cy="9144000"/>
  <p:custDataLst>
    <p:tags r:id="rId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33FF"/>
    <a:srgbClr val="04374A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08" autoAdjust="0"/>
    <p:restoredTop sz="84604" autoAdjust="0"/>
  </p:normalViewPr>
  <p:slideViewPr>
    <p:cSldViewPr>
      <p:cViewPr varScale="1">
        <p:scale>
          <a:sx n="92" d="100"/>
          <a:sy n="92" d="100"/>
        </p:scale>
        <p:origin x="1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solidFill>
            <a:schemeClr val="accent2">
              <a:lumMod val="75000"/>
            </a:schemeClr>
          </a:solidFill>
        </a:ln>
        <a:effectLst/>
        <a:sp3d>
          <a:contourClr>
            <a:schemeClr val="accent2">
              <a:lumMod val="75000"/>
            </a:schemeClr>
          </a:contourClr>
        </a:sp3d>
      </c:spPr>
    </c:sideWall>
    <c:backWall>
      <c:thickness val="0"/>
      <c:spPr>
        <a:noFill/>
        <a:ln>
          <a:solidFill>
            <a:schemeClr val="accent2">
              <a:lumMod val="75000"/>
            </a:schemeClr>
          </a:solidFill>
        </a:ln>
        <a:effectLst/>
        <a:sp3d>
          <a:contourClr>
            <a:schemeClr val="accent2">
              <a:lumMod val="75000"/>
            </a:schemeClr>
          </a:contourClr>
        </a:sp3d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Исполнение 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cat>
            <c:strRef>
              <c:f>Лист1!$A$2:$A$3</c:f>
              <c:strCache>
                <c:ptCount val="2"/>
                <c:pt idx="0">
                  <c:v>Расходы</c:v>
                </c:pt>
                <c:pt idx="1">
                  <c:v>Доходы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23508</c:v>
                </c:pt>
                <c:pt idx="1">
                  <c:v>6282</c:v>
                </c:pt>
              </c:numCache>
            </c:numRef>
          </c:val>
          <c:shape val="cylinder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cat>
            <c:strRef>
              <c:f>Лист1!$A$2:$A$3</c:f>
              <c:strCache>
                <c:ptCount val="2"/>
                <c:pt idx="0">
                  <c:v>Расходы</c:v>
                </c:pt>
                <c:pt idx="1">
                  <c:v>Доходы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797365</c:v>
                </c:pt>
                <c:pt idx="1">
                  <c:v>777365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159064"/>
        <c:axId val="142162200"/>
        <c:axId val="140936168"/>
      </c:bar3DChart>
      <c:catAx>
        <c:axId val="142159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162200"/>
        <c:crosses val="autoZero"/>
        <c:auto val="1"/>
        <c:lblAlgn val="ctr"/>
        <c:lblOffset val="100"/>
        <c:noMultiLvlLbl val="0"/>
      </c:catAx>
      <c:valAx>
        <c:axId val="142162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0000FF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159064"/>
        <c:crosses val="autoZero"/>
        <c:crossBetween val="between"/>
      </c:valAx>
      <c:serAx>
        <c:axId val="140936168"/>
        <c:scaling>
          <c:orientation val="minMax"/>
        </c:scaling>
        <c:delete val="1"/>
        <c:axPos val="b"/>
        <c:majorTickMark val="none"/>
        <c:minorTickMark val="none"/>
        <c:tickLblPos val="nextTo"/>
        <c:crossAx val="142162200"/>
        <c:crosses val="autoZero"/>
      </c:ser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01261615084247"/>
          <c:y val="1.6522318776174629E-2"/>
          <c:w val="0.61480008044688694"/>
          <c:h val="0.8761224598233046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explosion val="3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20806412.02</c:v>
                </c:pt>
                <c:pt idx="1">
                  <c:v>7215291.1399999997</c:v>
                </c:pt>
                <c:pt idx="2">
                  <c:v>749343443.41999996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egendEntry>
        <c:idx val="3"/>
        <c:delete val="1"/>
      </c:legendEntry>
      <c:layout>
        <c:manualLayout>
          <c:xMode val="edge"/>
          <c:yMode val="edge"/>
          <c:x val="9.4843009933834696E-2"/>
          <c:y val="0.94381405069106439"/>
          <c:w val="0.84977461878118443"/>
          <c:h val="4.8368053694472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8095631950432252"/>
          <c:y val="4.8144988394682876E-2"/>
          <c:w val="0.57922288378970677"/>
          <c:h val="0.742463337406954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3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3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cat>
            <c:strRef>
              <c:f>Лист1!$A$2:$A$10</c:f>
              <c:strCache>
                <c:ptCount val="9"/>
                <c:pt idx="0">
                  <c:v>Общегосударственные вопросы </c:v>
                </c:pt>
                <c:pt idx="1">
                  <c:v>Национальная оборона</c:v>
                </c:pt>
                <c:pt idx="2">
                  <c:v>Национальная безопасность
 и правоохранительная деятельность
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256001067.78</c:v>
                </c:pt>
                <c:pt idx="1">
                  <c:v>2046693.18</c:v>
                </c:pt>
                <c:pt idx="2">
                  <c:v>54869</c:v>
                </c:pt>
                <c:pt idx="3">
                  <c:v>40846895.409999996</c:v>
                </c:pt>
                <c:pt idx="4">
                  <c:v>152609701.09</c:v>
                </c:pt>
                <c:pt idx="5">
                  <c:v>32870212.289999999</c:v>
                </c:pt>
                <c:pt idx="6">
                  <c:v>281310545.18000001</c:v>
                </c:pt>
                <c:pt idx="7">
                  <c:v>9541354.5999999996</c:v>
                </c:pt>
                <c:pt idx="8">
                  <c:v>22039608.050000001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2.8129494952871512E-2"/>
          <c:y val="1.4803247763544714E-2"/>
          <c:w val="0.33077679176256719"/>
          <c:h val="0.94914678597802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0.2464</cdr:x>
      <cdr:y>0.63514</cdr:y>
    </cdr:from>
    <cdr:to>
      <cdr:x>0.35827</cdr:x>
      <cdr:y>0.78378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1744599" y="3384376"/>
          <a:ext cx="792088" cy="79208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0.19204</cdr:x>
      <cdr:y>0.05164</cdr:y>
    </cdr:from>
    <cdr:to>
      <cdr:x>0.4416</cdr:x>
      <cdr:y>0.10363</cdr:y>
    </cdr:to>
    <cdr:sp macro="" textlink="">
      <cdr:nvSpPr>
        <cdr:cNvPr id="2" name="TextBox 7"/>
        <cdr:cNvSpPr txBox="1"/>
      </cdr:nvSpPr>
      <cdr:spPr>
        <a:xfrm xmlns:a="http://schemas.openxmlformats.org/drawingml/2006/main">
          <a:off x="1562630" y="275189"/>
          <a:ext cx="203058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dirty="0" smtClean="0">
              <a:solidFill>
                <a:srgbClr val="0000FF"/>
              </a:solidFill>
            </a:rPr>
            <a:t>19 546 362,97</a:t>
          </a:r>
          <a:endParaRPr lang="ru-RU" sz="1200" dirty="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0.04248</cdr:x>
      <cdr:y>0.18919</cdr:y>
    </cdr:from>
    <cdr:to>
      <cdr:x>0.23009</cdr:x>
      <cdr:y>0.21622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45676" y="1008112"/>
          <a:ext cx="1526532" cy="144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0.04841</cdr:x>
      <cdr:y>0.16718</cdr:y>
    </cdr:from>
    <cdr:to>
      <cdr:x>0.19177</cdr:x>
      <cdr:y>0.20772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93935" y="890808"/>
          <a:ext cx="116649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>
              <a:solidFill>
                <a:srgbClr val="FF0000"/>
              </a:solidFill>
            </a:rPr>
            <a:t>2 046 693,18</a:t>
          </a:r>
          <a:endParaRPr lang="ru-RU" sz="1100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0.19469</cdr:x>
      <cdr:y>0.16216</cdr:y>
    </cdr:from>
    <cdr:to>
      <cdr:x>0.44424</cdr:x>
      <cdr:y>0.21415</cdr:y>
    </cdr:to>
    <cdr:sp macro="" textlink="">
      <cdr:nvSpPr>
        <cdr:cNvPr id="5" name="TextBox 7"/>
        <cdr:cNvSpPr txBox="1"/>
      </cdr:nvSpPr>
      <cdr:spPr>
        <a:xfrm xmlns:a="http://schemas.openxmlformats.org/drawingml/2006/main">
          <a:off x="1584176" y="864096"/>
          <a:ext cx="203058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dirty="0" smtClean="0">
              <a:solidFill>
                <a:srgbClr val="0000FF"/>
              </a:solidFill>
            </a:rPr>
            <a:t>153 328,65</a:t>
          </a:r>
          <a:endParaRPr lang="ru-RU" sz="1200" dirty="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0.04498</cdr:x>
      <cdr:y>0.28378</cdr:y>
    </cdr:from>
    <cdr:to>
      <cdr:x>0.23082</cdr:x>
      <cdr:y>0.32432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65958" y="1512168"/>
          <a:ext cx="151216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 smtClean="0">
              <a:solidFill>
                <a:srgbClr val="FF0000"/>
              </a:solidFill>
            </a:rPr>
            <a:t>1 639 895,00</a:t>
          </a:r>
          <a:endParaRPr lang="ru-RU" sz="1100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0.19469</cdr:x>
      <cdr:y>0.28378</cdr:y>
    </cdr:from>
    <cdr:to>
      <cdr:x>0.44424</cdr:x>
      <cdr:y>0.33577</cdr:y>
    </cdr:to>
    <cdr:sp macro="" textlink="">
      <cdr:nvSpPr>
        <cdr:cNvPr id="7" name="TextBox 7"/>
        <cdr:cNvSpPr txBox="1"/>
      </cdr:nvSpPr>
      <cdr:spPr>
        <a:xfrm xmlns:a="http://schemas.openxmlformats.org/drawingml/2006/main">
          <a:off x="1584176" y="1512168"/>
          <a:ext cx="203058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dirty="0" smtClean="0">
              <a:solidFill>
                <a:srgbClr val="0000FF"/>
              </a:solidFill>
            </a:rPr>
            <a:t>0,00</a:t>
          </a:r>
          <a:endParaRPr lang="ru-RU" sz="1200" dirty="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0.19469</cdr:x>
      <cdr:y>0.36486</cdr:y>
    </cdr:from>
    <cdr:to>
      <cdr:x>0.44424</cdr:x>
      <cdr:y>0.41685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584176" y="1944216"/>
          <a:ext cx="203058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dirty="0" smtClean="0">
              <a:solidFill>
                <a:srgbClr val="0000FF"/>
              </a:solidFill>
            </a:rPr>
            <a:t>0,00</a:t>
          </a:r>
          <a:endParaRPr lang="ru-RU" sz="1200" dirty="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0.19724</cdr:x>
      <cdr:y>0.47297</cdr:y>
    </cdr:from>
    <cdr:to>
      <cdr:x>0.44679</cdr:x>
      <cdr:y>0.52496</cdr:y>
    </cdr:to>
    <cdr:sp macro="" textlink="">
      <cdr:nvSpPr>
        <cdr:cNvPr id="9" name="TextBox 7"/>
        <cdr:cNvSpPr txBox="1"/>
      </cdr:nvSpPr>
      <cdr:spPr>
        <a:xfrm xmlns:a="http://schemas.openxmlformats.org/drawingml/2006/main">
          <a:off x="1604958" y="2520262"/>
          <a:ext cx="2030565" cy="27703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dirty="0" smtClean="0">
              <a:solidFill>
                <a:srgbClr val="0000FF"/>
              </a:solidFill>
            </a:rPr>
            <a:t>2 930 317,90</a:t>
          </a:r>
          <a:endParaRPr lang="ru-RU" sz="1200" dirty="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0.04425</cdr:x>
      <cdr:y>0.68919</cdr:y>
    </cdr:from>
    <cdr:to>
      <cdr:x>0.30973</cdr:x>
      <cdr:y>0.74117</cdr:y>
    </cdr:to>
    <cdr:sp macro="" textlink="">
      <cdr:nvSpPr>
        <cdr:cNvPr id="10" name="TextBox 11"/>
        <cdr:cNvSpPr txBox="1"/>
      </cdr:nvSpPr>
      <cdr:spPr>
        <a:xfrm xmlns:a="http://schemas.openxmlformats.org/drawingml/2006/main">
          <a:off x="360040" y="3672408"/>
          <a:ext cx="2160240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dirty="0" smtClean="0">
              <a:solidFill>
                <a:srgbClr val="FF0000"/>
              </a:solidFill>
            </a:rPr>
            <a:t>330 559 661,84</a:t>
          </a:r>
          <a:endParaRPr lang="ru-RU" sz="1200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0.58407</cdr:x>
      <cdr:y>0.77027</cdr:y>
    </cdr:from>
    <cdr:to>
      <cdr:x>0.81416</cdr:x>
      <cdr:y>0.86486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752528" y="4104456"/>
          <a:ext cx="1872208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0.52755</cdr:x>
      <cdr:y>0.7066</cdr:y>
    </cdr:from>
    <cdr:to>
      <cdr:x>0.89038</cdr:x>
      <cdr:y>0.87448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4292594" y="3765175"/>
          <a:ext cx="2952328" cy="8945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i="1" dirty="0" smtClean="0">
              <a:cs typeface="Times New Roman" panose="02020603050405020304" pitchFamily="18" charset="0"/>
            </a:rPr>
            <a:t>План: 879 540 403,24</a:t>
          </a:r>
        </a:p>
        <a:p xmlns:a="http://schemas.openxmlformats.org/drawingml/2006/main">
          <a:pPr algn="ctr"/>
          <a:endParaRPr lang="ru-RU" sz="1600" b="1" i="1" dirty="0"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600" b="1" i="1" dirty="0" smtClean="0">
              <a:cs typeface="Times New Roman" panose="02020603050405020304" pitchFamily="18" charset="0"/>
            </a:rPr>
            <a:t>Исполнение: 57 908 095,87</a:t>
          </a:r>
        </a:p>
        <a:p xmlns:a="http://schemas.openxmlformats.org/drawingml/2006/main">
          <a:pPr algn="ctr"/>
          <a:endParaRPr lang="ru-RU" sz="16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341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547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004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5301208"/>
            <a:ext cx="8208912" cy="932521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B0F0"/>
                </a:solidFill>
              </a:defRPr>
            </a:lvl1pPr>
            <a:lvl2pPr>
              <a:defRPr>
                <a:solidFill>
                  <a:srgbClr val="00B0F0"/>
                </a:solidFill>
              </a:defRPr>
            </a:lvl2pPr>
            <a:lvl3pPr>
              <a:defRPr>
                <a:solidFill>
                  <a:srgbClr val="00B0F0"/>
                </a:solidFill>
              </a:defRPr>
            </a:lvl3pPr>
            <a:lvl4pPr>
              <a:defRPr>
                <a:solidFill>
                  <a:srgbClr val="00B0F0"/>
                </a:solidFill>
              </a:defRPr>
            </a:lvl4pPr>
            <a:lvl5pPr>
              <a:defRPr>
                <a:solidFill>
                  <a:srgbClr val="00B0F0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rgbClr val="00B0F0"/>
                </a:solidFill>
              </a:defRPr>
            </a:lvl1pPr>
            <a:lvl2pPr>
              <a:defRPr>
                <a:solidFill>
                  <a:srgbClr val="00B0F0"/>
                </a:solidFill>
              </a:defRPr>
            </a:lvl2pPr>
            <a:lvl3pPr>
              <a:defRPr>
                <a:solidFill>
                  <a:srgbClr val="00B0F0"/>
                </a:solidFill>
              </a:defRPr>
            </a:lvl3pPr>
            <a:lvl4pPr>
              <a:defRPr>
                <a:solidFill>
                  <a:srgbClr val="00B0F0"/>
                </a:solidFill>
              </a:defRPr>
            </a:lvl4pPr>
            <a:lvl5pPr>
              <a:defRPr>
                <a:solidFill>
                  <a:srgbClr val="00B0F0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екст 2"/>
          <p:cNvSpPr>
            <a:spLocks noGrp="1"/>
          </p:cNvSpPr>
          <p:nvPr>
            <p:ph idx="1"/>
          </p:nvPr>
        </p:nvSpPr>
        <p:spPr>
          <a:xfrm>
            <a:off x="323528" y="1988840"/>
            <a:ext cx="8280920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B0F0"/>
                </a:solidFill>
              </a:defRPr>
            </a:lvl1pPr>
            <a:lvl2pPr>
              <a:defRPr>
                <a:solidFill>
                  <a:srgbClr val="00B0F0"/>
                </a:solidFill>
              </a:defRPr>
            </a:lvl2pPr>
            <a:lvl3pPr>
              <a:defRPr>
                <a:solidFill>
                  <a:srgbClr val="00B0F0"/>
                </a:solidFill>
              </a:defRPr>
            </a:lvl3pPr>
            <a:lvl4pPr>
              <a:defRPr>
                <a:solidFill>
                  <a:srgbClr val="00B0F0"/>
                </a:solidFill>
              </a:defRPr>
            </a:lvl4pPr>
            <a:lvl5pPr>
              <a:defRPr>
                <a:solidFill>
                  <a:srgbClr val="00B0F0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699792" y="-27384"/>
            <a:ext cx="6336704" cy="1360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B0F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B0F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1999381"/>
            <a:ext cx="4248472" cy="4525963"/>
          </a:xfrm>
        </p:spPr>
        <p:txBody>
          <a:bodyPr/>
          <a:lstStyle>
            <a:lvl1pPr>
              <a:defRPr sz="2800">
                <a:solidFill>
                  <a:srgbClr val="00B0F0"/>
                </a:solidFill>
              </a:defRPr>
            </a:lvl1pPr>
            <a:lvl2pPr>
              <a:defRPr sz="2400">
                <a:solidFill>
                  <a:srgbClr val="00B0F0"/>
                </a:solidFill>
              </a:defRPr>
            </a:lvl2pPr>
            <a:lvl3pPr>
              <a:defRPr sz="2000">
                <a:solidFill>
                  <a:srgbClr val="00B0F0"/>
                </a:solidFill>
              </a:defRPr>
            </a:lvl3pPr>
            <a:lvl4pPr>
              <a:defRPr sz="1800">
                <a:solidFill>
                  <a:srgbClr val="00B0F0"/>
                </a:solidFill>
              </a:defRPr>
            </a:lvl4pPr>
            <a:lvl5pPr>
              <a:defRPr sz="1800">
                <a:solidFill>
                  <a:srgbClr val="00B0F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16016" y="1999381"/>
            <a:ext cx="4248472" cy="4525963"/>
          </a:xfrm>
        </p:spPr>
        <p:txBody>
          <a:bodyPr/>
          <a:lstStyle>
            <a:lvl1pPr>
              <a:defRPr sz="2800">
                <a:solidFill>
                  <a:srgbClr val="00B0F0"/>
                </a:solidFill>
              </a:defRPr>
            </a:lvl1pPr>
            <a:lvl2pPr>
              <a:defRPr sz="2400">
                <a:solidFill>
                  <a:srgbClr val="00B0F0"/>
                </a:solidFill>
              </a:defRPr>
            </a:lvl2pPr>
            <a:lvl3pPr>
              <a:defRPr sz="2000">
                <a:solidFill>
                  <a:srgbClr val="00B0F0"/>
                </a:solidFill>
              </a:defRPr>
            </a:lvl3pPr>
            <a:lvl4pPr>
              <a:defRPr sz="1800">
                <a:solidFill>
                  <a:srgbClr val="00B0F0"/>
                </a:solidFill>
              </a:defRPr>
            </a:lvl4pPr>
            <a:lvl5pPr>
              <a:defRPr sz="1800">
                <a:solidFill>
                  <a:srgbClr val="00B0F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00B0F0"/>
                </a:solidFill>
              </a:defRPr>
            </a:lvl1pPr>
            <a:lvl2pPr>
              <a:defRPr sz="2000">
                <a:solidFill>
                  <a:srgbClr val="00B0F0"/>
                </a:solidFill>
              </a:defRPr>
            </a:lvl2pPr>
            <a:lvl3pPr>
              <a:defRPr sz="1800">
                <a:solidFill>
                  <a:srgbClr val="00B0F0"/>
                </a:solidFill>
              </a:defRPr>
            </a:lvl3pPr>
            <a:lvl4pPr>
              <a:defRPr sz="1600">
                <a:solidFill>
                  <a:srgbClr val="00B0F0"/>
                </a:solidFill>
              </a:defRPr>
            </a:lvl4pPr>
            <a:lvl5pPr>
              <a:defRPr sz="1600">
                <a:solidFill>
                  <a:srgbClr val="00B0F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00B0F0"/>
                </a:solidFill>
              </a:defRPr>
            </a:lvl1pPr>
            <a:lvl2pPr>
              <a:defRPr sz="2000">
                <a:solidFill>
                  <a:srgbClr val="00B0F0"/>
                </a:solidFill>
              </a:defRPr>
            </a:lvl2pPr>
            <a:lvl3pPr>
              <a:defRPr sz="1800">
                <a:solidFill>
                  <a:srgbClr val="00B0F0"/>
                </a:solidFill>
              </a:defRPr>
            </a:lvl3pPr>
            <a:lvl4pPr>
              <a:defRPr sz="1600">
                <a:solidFill>
                  <a:srgbClr val="00B0F0"/>
                </a:solidFill>
              </a:defRPr>
            </a:lvl4pPr>
            <a:lvl5pPr>
              <a:defRPr sz="1600">
                <a:solidFill>
                  <a:srgbClr val="00B0F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rgbClr val="00B0F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rgbClr val="00B0F0"/>
                </a:solidFill>
              </a:defRPr>
            </a:lvl1pPr>
            <a:lvl2pPr>
              <a:defRPr sz="2800">
                <a:solidFill>
                  <a:srgbClr val="00B0F0"/>
                </a:solidFill>
              </a:defRPr>
            </a:lvl2pPr>
            <a:lvl3pPr>
              <a:defRPr sz="2400">
                <a:solidFill>
                  <a:srgbClr val="00B0F0"/>
                </a:solidFill>
              </a:defRPr>
            </a:lvl3pPr>
            <a:lvl4pPr>
              <a:defRPr sz="2000">
                <a:solidFill>
                  <a:srgbClr val="00B0F0"/>
                </a:solidFill>
              </a:defRPr>
            </a:lvl4pPr>
            <a:lvl5pPr>
              <a:defRPr sz="2000">
                <a:solidFill>
                  <a:srgbClr val="00B0F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00B0F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B0F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0B0F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-27384"/>
            <a:ext cx="6336704" cy="1360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988840"/>
            <a:ext cx="8280920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B0F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B0F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B0F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B0F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B0F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36096" y="2636912"/>
            <a:ext cx="77768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Script" panose="030B0504020000000003" pitchFamily="66" charset="0"/>
              </a:rPr>
              <a:t>Исполнение </a:t>
            </a:r>
            <a:endParaRPr lang="ru-RU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Segoe Script" panose="030B0504020000000003" pitchFamily="66" charset="0"/>
            </a:endParaRPr>
          </a:p>
          <a:p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Script" panose="030B0504020000000003" pitchFamily="66" charset="0"/>
              </a:rPr>
              <a:t>бюджета </a:t>
            </a:r>
          </a:p>
          <a:p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Script" panose="030B0504020000000003" pitchFamily="66" charset="0"/>
              </a:rPr>
              <a:t>СП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Script" panose="030B0504020000000003" pitchFamily="66" charset="0"/>
              </a:rPr>
              <a:t>Хатанга</a:t>
            </a:r>
            <a:endParaRPr lang="ru-R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71800" y="5949280"/>
            <a:ext cx="35253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Script" panose="030B0504020000000003" pitchFamily="66" charset="0"/>
              </a:rPr>
              <a:t>на 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Script" panose="030B0504020000000003" pitchFamily="66" charset="0"/>
              </a:rPr>
              <a:t>01.03.2025</a:t>
            </a: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35696" y="38100"/>
            <a:ext cx="6336704" cy="1360836"/>
          </a:xfrm>
        </p:spPr>
        <p:txBody>
          <a:bodyPr>
            <a:normAutofit fontScale="90000"/>
          </a:bodyPr>
          <a:lstStyle/>
          <a:p>
            <a:pPr>
              <a:defRPr sz="2128" b="1" i="0" u="none" strike="noStrike" kern="1200" cap="none" spc="5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b="1" spc="50" dirty="0">
                <a:solidFill>
                  <a:schemeClr val="tx1"/>
                </a:solidFill>
                <a:effectLst/>
                <a:latin typeface="Segoe Script" panose="030B0504020000000003" pitchFamily="66" charset="0"/>
              </a:rPr>
              <a:t>Исполнение доходов и расходов бюджета </a:t>
            </a:r>
            <a:br>
              <a:rPr lang="ru-RU" b="1" spc="50" dirty="0">
                <a:solidFill>
                  <a:schemeClr val="tx1"/>
                </a:solidFill>
                <a:effectLst/>
                <a:latin typeface="Segoe Script" panose="030B0504020000000003" pitchFamily="66" charset="0"/>
              </a:rPr>
            </a:br>
            <a:r>
              <a:rPr lang="ru-RU" b="1" spc="50" dirty="0">
                <a:solidFill>
                  <a:schemeClr val="tx1"/>
                </a:solidFill>
                <a:effectLst/>
                <a:latin typeface="Segoe Script" panose="030B0504020000000003" pitchFamily="66" charset="0"/>
              </a:rPr>
              <a:t>(тыс. руб.)</a:t>
            </a:r>
            <a:br>
              <a:rPr lang="ru-RU" b="1" spc="50" dirty="0">
                <a:solidFill>
                  <a:schemeClr val="tx1"/>
                </a:solidFill>
                <a:effectLst/>
                <a:latin typeface="Segoe Script" panose="030B0504020000000003" pitchFamily="66" charset="0"/>
              </a:rPr>
            </a:br>
            <a:r>
              <a:rPr lang="ru-RU" b="1" spc="50" dirty="0">
                <a:solidFill>
                  <a:schemeClr val="tx1"/>
                </a:solidFill>
                <a:effectLst/>
                <a:latin typeface="Segoe Script" panose="030B0504020000000003" pitchFamily="66" charset="0"/>
              </a:rPr>
              <a:t>по состоянию на </a:t>
            </a:r>
            <a:r>
              <a:rPr lang="ru-RU" b="1" spc="50" dirty="0" smtClean="0">
                <a:solidFill>
                  <a:schemeClr val="tx1"/>
                </a:solidFill>
                <a:effectLst/>
                <a:latin typeface="Segoe Script" panose="030B0504020000000003" pitchFamily="66" charset="0"/>
              </a:rPr>
              <a:t>01.03.2025</a:t>
            </a:r>
            <a:endParaRPr lang="ru-RU" b="1" spc="50" dirty="0">
              <a:solidFill>
                <a:schemeClr val="tx1"/>
              </a:solidFill>
              <a:effectLst/>
              <a:latin typeface="Segoe Script" panose="030B0504020000000003" pitchFamily="66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100803623"/>
              </p:ext>
            </p:extLst>
          </p:nvPr>
        </p:nvGraphicFramePr>
        <p:xfrm>
          <a:off x="-296761" y="1628800"/>
          <a:ext cx="9468544" cy="4840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63888" y="234888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879 540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699792" y="450912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57 908</a:t>
            </a:r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205709" y="234888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859 540</a:t>
            </a:r>
            <a:endParaRPr lang="ru-RU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508104" y="457183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56 626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35696" y="332656"/>
            <a:ext cx="6390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spc="50" dirty="0">
                <a:latin typeface="Segoe Script" panose="030B0504020000000003" pitchFamily="66" charset="0"/>
              </a:rPr>
              <a:t>Исполнение </a:t>
            </a:r>
            <a:r>
              <a:rPr lang="ru-RU" b="1" spc="50" dirty="0" smtClean="0">
                <a:latin typeface="Segoe Script" panose="030B0504020000000003" pitchFamily="66" charset="0"/>
              </a:rPr>
              <a:t>доходов бюджета (тыс</a:t>
            </a:r>
            <a:r>
              <a:rPr lang="ru-RU" b="1" spc="50" dirty="0">
                <a:latin typeface="Segoe Script" panose="030B0504020000000003" pitchFamily="66" charset="0"/>
              </a:rPr>
              <a:t>. руб.)</a:t>
            </a:r>
            <a:br>
              <a:rPr lang="ru-RU" b="1" spc="50" dirty="0">
                <a:latin typeface="Segoe Script" panose="030B0504020000000003" pitchFamily="66" charset="0"/>
              </a:rPr>
            </a:br>
            <a:r>
              <a:rPr lang="ru-RU" b="1" spc="50" dirty="0">
                <a:latin typeface="Segoe Script" panose="030B0504020000000003" pitchFamily="66" charset="0"/>
              </a:rPr>
              <a:t>по состоянию на </a:t>
            </a:r>
            <a:r>
              <a:rPr lang="ru-RU" b="1" spc="50" dirty="0" smtClean="0">
                <a:latin typeface="Segoe Script" panose="030B0504020000000003" pitchFamily="66" charset="0"/>
              </a:rPr>
              <a:t>01.03.2025</a:t>
            </a:r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914787086"/>
              </p:ext>
            </p:extLst>
          </p:nvPr>
        </p:nvGraphicFramePr>
        <p:xfrm>
          <a:off x="1148993" y="1484784"/>
          <a:ext cx="7080448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353433" y="3469724"/>
            <a:ext cx="452282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/>
              <a:t>План: </a:t>
            </a:r>
            <a:r>
              <a:rPr lang="ru-RU" sz="1400" b="1" i="1" dirty="0" smtClean="0"/>
              <a:t>859 540 403,24</a:t>
            </a:r>
            <a:endParaRPr lang="ru-RU" sz="1400" b="1" i="1" dirty="0"/>
          </a:p>
          <a:p>
            <a:pPr algn="ctr"/>
            <a:endParaRPr lang="ru-RU" sz="1400" b="1" i="1" dirty="0"/>
          </a:p>
          <a:p>
            <a:pPr algn="ctr"/>
            <a:r>
              <a:rPr lang="ru-RU" sz="1400" b="1" i="1" dirty="0"/>
              <a:t>Исполнение: </a:t>
            </a:r>
            <a:r>
              <a:rPr lang="ru-RU" sz="1400" b="1" i="1" dirty="0" smtClean="0"/>
              <a:t>56 626 028,41</a:t>
            </a:r>
            <a:endParaRPr lang="ru-RU" sz="1400" b="1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8924" y="1381331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i="1" dirty="0"/>
              <a:t>Налоговые доходы</a:t>
            </a:r>
          </a:p>
          <a:p>
            <a:endParaRPr lang="ru-RU" sz="1600" b="1" i="1" dirty="0"/>
          </a:p>
          <a:p>
            <a:r>
              <a:rPr lang="ru-RU" sz="1600" b="1" dirty="0"/>
              <a:t>План: </a:t>
            </a:r>
            <a:r>
              <a:rPr lang="ru-RU" sz="1600" b="1" dirty="0" smtClean="0"/>
              <a:t>20 806 412,02</a:t>
            </a:r>
          </a:p>
          <a:p>
            <a:r>
              <a:rPr lang="ru-RU" sz="1600" b="1" dirty="0" smtClean="0"/>
              <a:t>Исполнение</a:t>
            </a:r>
            <a:r>
              <a:rPr lang="ru-RU" sz="1600" b="1" dirty="0"/>
              <a:t>: </a:t>
            </a:r>
            <a:r>
              <a:rPr lang="ru-RU" sz="1600" b="1" dirty="0" smtClean="0"/>
              <a:t>2 942 841,17</a:t>
            </a:r>
            <a:endParaRPr lang="ru-RU" sz="1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08035" y="5085184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i="1" dirty="0"/>
              <a:t>Безвозмездные </a:t>
            </a:r>
            <a:r>
              <a:rPr lang="ru-RU" sz="1600" b="1" i="1" dirty="0" smtClean="0"/>
              <a:t>поступления</a:t>
            </a:r>
          </a:p>
          <a:p>
            <a:endParaRPr lang="ru-RU" sz="1600" b="1" i="1" dirty="0"/>
          </a:p>
          <a:p>
            <a:r>
              <a:rPr lang="ru-RU" sz="1600" b="1" dirty="0"/>
              <a:t>План:  </a:t>
            </a:r>
            <a:r>
              <a:rPr lang="ru-RU" sz="1600" b="1" dirty="0" smtClean="0"/>
              <a:t>831 </a:t>
            </a:r>
            <a:r>
              <a:rPr lang="ru-RU" sz="1600" b="1" dirty="0" smtClean="0"/>
              <a:t>518 700,08</a:t>
            </a:r>
            <a:endParaRPr lang="ru-RU" sz="1600" b="1" dirty="0"/>
          </a:p>
          <a:p>
            <a:r>
              <a:rPr lang="ru-RU" sz="1600" b="1" dirty="0"/>
              <a:t>Исполнение: </a:t>
            </a:r>
            <a:r>
              <a:rPr lang="ru-RU" sz="1600" b="1" dirty="0" smtClean="0"/>
              <a:t>53 212 551,05</a:t>
            </a:r>
            <a:endParaRPr lang="ru-RU" sz="16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547318" y="1381331"/>
            <a:ext cx="259668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197" b="1" i="1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fld id="{83D15D6F-55F3-49E0-B83B-0E8176620C9C}" type="CATEGORYNAME">
              <a:rPr lang="ru-RU" sz="1600" smtClean="0"/>
              <a:pPr>
                <a:defRPr sz="1197" b="1" i="1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t>Неналоговые доходы</a:t>
            </a:fld>
            <a:endParaRPr lang="ru-RU" sz="1600" dirty="0" smtClean="0"/>
          </a:p>
          <a:p>
            <a:pPr>
              <a:defRPr sz="1197" b="1" i="1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 sz="1600" dirty="0"/>
          </a:p>
          <a:p>
            <a:pPr>
              <a:defRPr sz="1197" b="1" i="1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 smtClean="0"/>
              <a:t>План</a:t>
            </a:r>
            <a:r>
              <a:rPr lang="ru-RU" sz="1600" dirty="0"/>
              <a:t>: </a:t>
            </a:r>
            <a:r>
              <a:rPr lang="ru-RU" sz="1600" dirty="0" smtClean="0"/>
              <a:t>7 215 291,14</a:t>
            </a:r>
            <a:endParaRPr lang="ru-RU" sz="1600" dirty="0"/>
          </a:p>
          <a:p>
            <a:pPr>
              <a:defRPr sz="1197" b="1" i="1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 smtClean="0"/>
              <a:t>Исполнение</a:t>
            </a:r>
            <a:r>
              <a:rPr lang="ru-RU" sz="1600" dirty="0"/>
              <a:t>: </a:t>
            </a:r>
            <a:r>
              <a:rPr lang="ru-RU" sz="1600" dirty="0" smtClean="0"/>
              <a:t>470 636,19</a:t>
            </a:r>
            <a:endParaRPr lang="ru-RU" sz="1600" dirty="0"/>
          </a:p>
        </p:txBody>
      </p:sp>
      <p:cxnSp>
        <p:nvCxnSpPr>
          <p:cNvPr id="14" name="Соединительная линия уступом 13"/>
          <p:cNvCxnSpPr/>
          <p:nvPr/>
        </p:nvCxnSpPr>
        <p:spPr>
          <a:xfrm>
            <a:off x="1475656" y="3582308"/>
            <a:ext cx="72008" cy="127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 flipV="1">
            <a:off x="2339752" y="1733414"/>
            <a:ext cx="1368152" cy="7251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4982581" y="1844825"/>
            <a:ext cx="1564737" cy="5040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034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06167" y="195386"/>
            <a:ext cx="70396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Segoe Script" panose="030B0504020000000003" pitchFamily="66" charset="0"/>
              </a:rPr>
              <a:t>Исполнение расходов бюджета в разрезе разрядов классификации расходов </a:t>
            </a:r>
            <a:r>
              <a:rPr lang="ru-RU" b="1" dirty="0" smtClean="0">
                <a:latin typeface="Segoe Script" panose="030B0504020000000003" pitchFamily="66" charset="0"/>
              </a:rPr>
              <a:t>бюджета </a:t>
            </a:r>
            <a:r>
              <a:rPr lang="ru-RU" b="1" spc="50" dirty="0" smtClean="0">
                <a:latin typeface="Segoe Script" panose="030B0504020000000003" pitchFamily="66" charset="0"/>
              </a:rPr>
              <a:t>(тыс</a:t>
            </a:r>
            <a:r>
              <a:rPr lang="ru-RU" b="1" spc="50" dirty="0">
                <a:latin typeface="Segoe Script" panose="030B0504020000000003" pitchFamily="66" charset="0"/>
              </a:rPr>
              <a:t>. руб.)</a:t>
            </a:r>
            <a:br>
              <a:rPr lang="ru-RU" b="1" spc="50" dirty="0">
                <a:latin typeface="Segoe Script" panose="030B0504020000000003" pitchFamily="66" charset="0"/>
              </a:rPr>
            </a:br>
            <a:r>
              <a:rPr lang="ru-RU" b="1" spc="50" dirty="0">
                <a:latin typeface="Segoe Script" panose="030B0504020000000003" pitchFamily="66" charset="0"/>
              </a:rPr>
              <a:t>по состоянию на </a:t>
            </a:r>
            <a:r>
              <a:rPr lang="ru-RU" b="1" spc="50" dirty="0" smtClean="0">
                <a:latin typeface="Segoe Script" panose="030B0504020000000003" pitchFamily="66" charset="0"/>
              </a:rPr>
              <a:t>01.03.2025</a:t>
            </a:r>
            <a:endParaRPr lang="ru-RU" dirty="0"/>
          </a:p>
          <a:p>
            <a:pPr algn="ctr"/>
            <a:endParaRPr lang="ru-RU" b="1" dirty="0">
              <a:latin typeface="Segoe Script" panose="030B0504020000000003" pitchFamily="66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416771044"/>
              </p:ext>
            </p:extLst>
          </p:nvPr>
        </p:nvGraphicFramePr>
        <p:xfrm>
          <a:off x="611560" y="1412776"/>
          <a:ext cx="813690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57236" y="1700808"/>
            <a:ext cx="11664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</a:rPr>
              <a:t>273 251 659,7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3356992"/>
            <a:ext cx="2001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</a:rPr>
              <a:t>52 304 328,41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7236" y="3933056"/>
            <a:ext cx="1255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</a:rPr>
              <a:t>152 633 449,60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4509120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</a:rPr>
              <a:t>35 523 753,29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25328" y="4509119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00FF"/>
                </a:solidFill>
              </a:rPr>
              <a:t>3 781 731,40</a:t>
            </a:r>
            <a:endParaRPr lang="ru-RU" sz="1200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95736" y="5085184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00FF"/>
                </a:solidFill>
              </a:rPr>
              <a:t>29 960 474,81</a:t>
            </a:r>
            <a:endParaRPr lang="ru-RU" sz="1200" dirty="0">
              <a:solidFill>
                <a:srgbClr val="0000FF"/>
              </a:solidFill>
            </a:endParaRPr>
          </a:p>
        </p:txBody>
      </p:sp>
      <p:sp>
        <p:nvSpPr>
          <p:cNvPr id="14" name="TextBox 11"/>
          <p:cNvSpPr txBox="1"/>
          <p:nvPr/>
        </p:nvSpPr>
        <p:spPr>
          <a:xfrm>
            <a:off x="971600" y="5625244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srgbClr val="FF0000"/>
                </a:solidFill>
              </a:rPr>
              <a:t>9 541 354,60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15" name="TextBox 11"/>
          <p:cNvSpPr txBox="1"/>
          <p:nvPr/>
        </p:nvSpPr>
        <p:spPr>
          <a:xfrm>
            <a:off x="2195385" y="5625243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srgbClr val="0000FF"/>
                </a:solidFill>
              </a:rPr>
              <a:t>1 354 660,14</a:t>
            </a:r>
            <a:endParaRPr lang="ru-RU" sz="1200" dirty="0">
              <a:solidFill>
                <a:srgbClr val="0000FF"/>
              </a:solidFill>
            </a:endParaRPr>
          </a:p>
        </p:txBody>
      </p:sp>
      <p:sp>
        <p:nvSpPr>
          <p:cNvPr id="16" name="TextBox 11"/>
          <p:cNvSpPr txBox="1"/>
          <p:nvPr/>
        </p:nvSpPr>
        <p:spPr>
          <a:xfrm>
            <a:off x="971600" y="6178635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srgbClr val="FF0000"/>
                </a:solidFill>
              </a:rPr>
              <a:t>22 039 608,05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17" name="TextBox 11"/>
          <p:cNvSpPr txBox="1"/>
          <p:nvPr/>
        </p:nvSpPr>
        <p:spPr>
          <a:xfrm>
            <a:off x="2212822" y="6201308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srgbClr val="0000FF"/>
                </a:solidFill>
              </a:rPr>
              <a:t>181 220,00</a:t>
            </a:r>
            <a:endParaRPr lang="ru-RU" sz="1200" dirty="0">
              <a:solidFill>
                <a:srgbClr val="0000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59632" y="6447308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endParaRPr lang="ru-RU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59732" y="6460466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</a:t>
            </a:r>
            <a:endParaRPr lang="ru-RU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851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38f6de3a1f82a5bac8a651ca0179d87a2e42f4e"/>
</p:tagLst>
</file>

<file path=ppt/theme/theme1.xml><?xml version="1.0" encoding="utf-8"?>
<a:theme xmlns:a="http://schemas.openxmlformats.org/drawingml/2006/main" name="Тема Office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1628</TotalTime>
  <Words>149</Words>
  <Application>Microsoft Office PowerPoint</Application>
  <PresentationFormat>Экран (4:3)</PresentationFormat>
  <Paragraphs>53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Segoe Script</vt:lpstr>
      <vt:lpstr>Times New Roman</vt:lpstr>
      <vt:lpstr>Тема Office</vt:lpstr>
      <vt:lpstr>Презентация PowerPoint</vt:lpstr>
      <vt:lpstr>Исполнение доходов и расходов бюджета  (тыс. руб.) по состоянию на 01.03.2025</vt:lpstr>
      <vt:lpstr>Презентация PowerPoint</vt:lpstr>
      <vt:lpstr>Презентация PowerPoint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Финансовая грамотность</dc:title>
  <dc:creator>obstinate</dc:creator>
  <dc:description>Шаблон презентации с сайта https://presentation-creation.ru/</dc:description>
  <cp:lastModifiedBy>Валентина Скрипкина</cp:lastModifiedBy>
  <cp:revision>406</cp:revision>
  <dcterms:created xsi:type="dcterms:W3CDTF">2018-02-25T09:09:03Z</dcterms:created>
  <dcterms:modified xsi:type="dcterms:W3CDTF">2025-03-04T09:57:05Z</dcterms:modified>
</cp:coreProperties>
</file>