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0" r:id="rId3"/>
    <p:sldId id="313" r:id="rId4"/>
    <p:sldId id="297" r:id="rId5"/>
    <p:sldId id="312" r:id="rId6"/>
    <p:sldId id="314" r:id="rId7"/>
    <p:sldId id="315" r:id="rId8"/>
    <p:sldId id="316" r:id="rId9"/>
    <p:sldId id="317" r:id="rId10"/>
  </p:sldIdLst>
  <p:sldSz cx="3600450" cy="360045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" userDrawn="1">
          <p15:clr>
            <a:srgbClr val="A4A3A4"/>
          </p15:clr>
        </p15:guide>
        <p15:guide id="2" pos="208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AE4"/>
    <a:srgbClr val="000000"/>
    <a:srgbClr val="008CFF"/>
    <a:srgbClr val="133573"/>
    <a:srgbClr val="0F6DA5"/>
    <a:srgbClr val="4EBD47"/>
    <a:srgbClr val="1034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6"/>
    <p:restoredTop sz="81858" autoAdjust="0"/>
  </p:normalViewPr>
  <p:slideViewPr>
    <p:cSldViewPr snapToGrid="0" snapToObjects="1" showGuides="1">
      <p:cViewPr varScale="1">
        <p:scale>
          <a:sx n="140" d="100"/>
          <a:sy n="140" d="100"/>
        </p:scale>
        <p:origin x="2046" y="102"/>
      </p:cViewPr>
      <p:guideLst>
        <p:guide orient="horz" pos="227"/>
        <p:guide pos="208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1698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DC554-6660-4074-A669-5CD94D657BCB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645741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1698" y="645741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8E099A-418D-4264-91FA-AA4D5C7534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189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125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926" y="0"/>
            <a:ext cx="4302125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A99EE8-DA67-49BE-AC3A-6953D1E3A0D6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6350" y="849313"/>
            <a:ext cx="229393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88" y="3271382"/>
            <a:ext cx="7942262" cy="2676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456219"/>
            <a:ext cx="4302125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926" y="6456219"/>
            <a:ext cx="4302125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65510-3A86-4CAC-9DF6-A980F0965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81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65510-3A86-4CAC-9DF6-A980F09654E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894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65510-3A86-4CAC-9DF6-A980F09654E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049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65510-3A86-4CAC-9DF6-A980F09654E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449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65510-3A86-4CAC-9DF6-A980F09654E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587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65510-3A86-4CAC-9DF6-A980F09654E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609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65510-3A86-4CAC-9DF6-A980F09654E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2044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65510-3A86-4CAC-9DF6-A980F09654E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750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65510-3A86-4CAC-9DF6-A980F09654E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8491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65510-3A86-4CAC-9DF6-A980F09654E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952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034" y="589241"/>
            <a:ext cx="3060383" cy="1253490"/>
          </a:xfrm>
        </p:spPr>
        <p:txBody>
          <a:bodyPr anchor="b"/>
          <a:lstStyle>
            <a:lvl1pPr algn="ctr">
              <a:defRPr sz="236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056" y="1891070"/>
            <a:ext cx="2700338" cy="869275"/>
          </a:xfrm>
        </p:spPr>
        <p:txBody>
          <a:bodyPr/>
          <a:lstStyle>
            <a:lvl1pPr marL="0" indent="0" algn="ctr">
              <a:buNone/>
              <a:defRPr sz="945"/>
            </a:lvl1pPr>
            <a:lvl2pPr marL="180045" indent="0" algn="ctr">
              <a:buNone/>
              <a:defRPr sz="788"/>
            </a:lvl2pPr>
            <a:lvl3pPr marL="360091" indent="0" algn="ctr">
              <a:buNone/>
              <a:defRPr sz="709"/>
            </a:lvl3pPr>
            <a:lvl4pPr marL="540136" indent="0" algn="ctr">
              <a:buNone/>
              <a:defRPr sz="630"/>
            </a:lvl4pPr>
            <a:lvl5pPr marL="720181" indent="0" algn="ctr">
              <a:buNone/>
              <a:defRPr sz="630"/>
            </a:lvl5pPr>
            <a:lvl6pPr marL="900227" indent="0" algn="ctr">
              <a:buNone/>
              <a:defRPr sz="630"/>
            </a:lvl6pPr>
            <a:lvl7pPr marL="1080272" indent="0" algn="ctr">
              <a:buNone/>
              <a:defRPr sz="630"/>
            </a:lvl7pPr>
            <a:lvl8pPr marL="1260318" indent="0" algn="ctr">
              <a:buNone/>
              <a:defRPr sz="630"/>
            </a:lvl8pPr>
            <a:lvl9pPr marL="1440363" indent="0" algn="ctr">
              <a:buNone/>
              <a:defRPr sz="63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7C52C-4EF7-9646-AB1F-EC49638B6DF1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F4A2-5BF4-F34A-B014-3CF1ACB371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432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7C52C-4EF7-9646-AB1F-EC49638B6DF1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F4A2-5BF4-F34A-B014-3CF1ACB371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696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572" y="191691"/>
            <a:ext cx="776347" cy="305121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531" y="191691"/>
            <a:ext cx="2284035" cy="305121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7C52C-4EF7-9646-AB1F-EC49638B6DF1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F4A2-5BF4-F34A-B014-3CF1ACB371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868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7C52C-4EF7-9646-AB1F-EC49638B6DF1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F4A2-5BF4-F34A-B014-3CF1ACB371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875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56" y="897613"/>
            <a:ext cx="3105388" cy="1497687"/>
          </a:xfrm>
        </p:spPr>
        <p:txBody>
          <a:bodyPr anchor="b"/>
          <a:lstStyle>
            <a:lvl1pPr>
              <a:defRPr sz="236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56" y="2409469"/>
            <a:ext cx="3105388" cy="787598"/>
          </a:xfrm>
        </p:spPr>
        <p:txBody>
          <a:bodyPr/>
          <a:lstStyle>
            <a:lvl1pPr marL="0" indent="0">
              <a:buNone/>
              <a:defRPr sz="945">
                <a:solidFill>
                  <a:schemeClr val="tx1"/>
                </a:solidFill>
              </a:defRPr>
            </a:lvl1pPr>
            <a:lvl2pPr marL="18004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2pPr>
            <a:lvl3pPr marL="360091" indent="0">
              <a:buNone/>
              <a:defRPr sz="709">
                <a:solidFill>
                  <a:schemeClr val="tx1">
                    <a:tint val="75000"/>
                  </a:schemeClr>
                </a:solidFill>
              </a:defRPr>
            </a:lvl3pPr>
            <a:lvl4pPr marL="540136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4pPr>
            <a:lvl5pPr marL="720181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5pPr>
            <a:lvl6pPr marL="900227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6pPr>
            <a:lvl7pPr marL="1080272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7pPr>
            <a:lvl8pPr marL="1260318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8pPr>
            <a:lvl9pPr marL="1440363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7C52C-4EF7-9646-AB1F-EC49638B6DF1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F4A2-5BF4-F34A-B014-3CF1ACB371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176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531" y="958453"/>
            <a:ext cx="1530191" cy="22844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728" y="958453"/>
            <a:ext cx="1530191" cy="22844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7C52C-4EF7-9646-AB1F-EC49638B6DF1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F4A2-5BF4-F34A-B014-3CF1ACB371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203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191691"/>
            <a:ext cx="3105388" cy="69592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8000" y="882610"/>
            <a:ext cx="1523159" cy="432554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8000" y="1315164"/>
            <a:ext cx="1523159" cy="193440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728" y="882610"/>
            <a:ext cx="1530660" cy="432554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728" y="1315164"/>
            <a:ext cx="1530660" cy="193440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7C52C-4EF7-9646-AB1F-EC49638B6DF1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F4A2-5BF4-F34A-B014-3CF1ACB371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099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7C52C-4EF7-9646-AB1F-EC49638B6DF1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F4A2-5BF4-F34A-B014-3CF1ACB371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724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7C52C-4EF7-9646-AB1F-EC49638B6DF1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F4A2-5BF4-F34A-B014-3CF1ACB371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245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240030"/>
            <a:ext cx="1161239" cy="840105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660" y="518399"/>
            <a:ext cx="1822728" cy="2558653"/>
          </a:xfrm>
        </p:spPr>
        <p:txBody>
          <a:bodyPr/>
          <a:lstStyle>
            <a:lvl1pPr>
              <a:defRPr sz="1260"/>
            </a:lvl1pPr>
            <a:lvl2pPr>
              <a:defRPr sz="1103"/>
            </a:lvl2pPr>
            <a:lvl3pPr>
              <a:defRPr sz="945"/>
            </a:lvl3pPr>
            <a:lvl4pPr>
              <a:defRPr sz="788"/>
            </a:lvl4pPr>
            <a:lvl5pPr>
              <a:defRPr sz="788"/>
            </a:lvl5pPr>
            <a:lvl6pPr>
              <a:defRPr sz="788"/>
            </a:lvl6pPr>
            <a:lvl7pPr>
              <a:defRPr sz="788"/>
            </a:lvl7pPr>
            <a:lvl8pPr>
              <a:defRPr sz="788"/>
            </a:lvl8pPr>
            <a:lvl9pPr>
              <a:defRPr sz="788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1080135"/>
            <a:ext cx="1161239" cy="2001084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7C52C-4EF7-9646-AB1F-EC49638B6DF1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F4A2-5BF4-F34A-B014-3CF1ACB371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9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240030"/>
            <a:ext cx="1161239" cy="840105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660" y="518399"/>
            <a:ext cx="1822728" cy="2558653"/>
          </a:xfrm>
        </p:spPr>
        <p:txBody>
          <a:bodyPr anchor="t"/>
          <a:lstStyle>
            <a:lvl1pPr marL="0" indent="0">
              <a:buNone/>
              <a:defRPr sz="1260"/>
            </a:lvl1pPr>
            <a:lvl2pPr marL="180045" indent="0">
              <a:buNone/>
              <a:defRPr sz="1103"/>
            </a:lvl2pPr>
            <a:lvl3pPr marL="360091" indent="0">
              <a:buNone/>
              <a:defRPr sz="945"/>
            </a:lvl3pPr>
            <a:lvl4pPr marL="540136" indent="0">
              <a:buNone/>
              <a:defRPr sz="788"/>
            </a:lvl4pPr>
            <a:lvl5pPr marL="720181" indent="0">
              <a:buNone/>
              <a:defRPr sz="788"/>
            </a:lvl5pPr>
            <a:lvl6pPr marL="900227" indent="0">
              <a:buNone/>
              <a:defRPr sz="788"/>
            </a:lvl6pPr>
            <a:lvl7pPr marL="1080272" indent="0">
              <a:buNone/>
              <a:defRPr sz="788"/>
            </a:lvl7pPr>
            <a:lvl8pPr marL="1260318" indent="0">
              <a:buNone/>
              <a:defRPr sz="788"/>
            </a:lvl8pPr>
            <a:lvl9pPr marL="1440363" indent="0">
              <a:buNone/>
              <a:defRPr sz="78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1080135"/>
            <a:ext cx="1161239" cy="2001084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7C52C-4EF7-9646-AB1F-EC49638B6DF1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F4A2-5BF4-F34A-B014-3CF1ACB371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150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531" y="191691"/>
            <a:ext cx="3105388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531" y="958453"/>
            <a:ext cx="3105388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531" y="3337084"/>
            <a:ext cx="810101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7C52C-4EF7-9646-AB1F-EC49638B6DF1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649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818" y="3337084"/>
            <a:ext cx="810101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0F4A2-5BF4-F34A-B014-3CF1ACB371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519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360091" rtl="0" eaLnBrk="1" latinLnBrk="0" hangingPunct="1">
        <a:lnSpc>
          <a:spcPct val="90000"/>
        </a:lnSpc>
        <a:spcBef>
          <a:spcPct val="0"/>
        </a:spcBef>
        <a:buNone/>
        <a:defRPr sz="17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0023" indent="-90023" algn="l" defTabSz="360091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103" kern="1200">
          <a:solidFill>
            <a:schemeClr val="tx1"/>
          </a:solidFill>
          <a:latin typeface="+mn-lt"/>
          <a:ea typeface="+mn-ea"/>
          <a:cs typeface="+mn-cs"/>
        </a:defRPr>
      </a:lvl1pPr>
      <a:lvl2pPr marL="270068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50113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3pPr>
      <a:lvl4pPr marL="63015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810204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9024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170295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350340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530386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1pPr>
      <a:lvl2pPr marL="180045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2pPr>
      <a:lvl3pPr marL="360091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3pPr>
      <a:lvl4pPr marL="540136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720181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00227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080272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260318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440363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5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4.sv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9.png"/><Relationship Id="rId3" Type="http://schemas.openxmlformats.org/officeDocument/2006/relationships/image" Target="../media/image5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11" Type="http://schemas.openxmlformats.org/officeDocument/2006/relationships/image" Target="../media/image4.svg"/><Relationship Id="rId5" Type="http://schemas.openxmlformats.org/officeDocument/2006/relationships/image" Target="../media/image14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91E718A-407D-DB44-928B-D0B9BF13B635}"/>
              </a:ext>
            </a:extLst>
          </p:cNvPr>
          <p:cNvSpPr txBox="1"/>
          <p:nvPr/>
        </p:nvSpPr>
        <p:spPr>
          <a:xfrm>
            <a:off x="638050" y="1073319"/>
            <a:ext cx="2786088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pPr algn="ctr">
              <a:lnSpc>
                <a:spcPct val="90000"/>
              </a:lnSpc>
            </a:pPr>
            <a:r>
              <a:rPr lang="ru-RU" sz="1200" b="1" dirty="0" smtClean="0">
                <a:solidFill>
                  <a:srgbClr val="008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КОПЛЕКСНЫЕ КАДАСТРОВЫЕ РАБОТЫ (ККР)</a:t>
            </a:r>
          </a:p>
          <a:p>
            <a:pPr algn="ctr">
              <a:lnSpc>
                <a:spcPct val="90000"/>
              </a:lnSpc>
            </a:pPr>
            <a:endParaRPr lang="ru-RU" sz="1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ru-RU" sz="1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это такое? В чем польза? Почему надо участвовать?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09504069-D137-CF4B-81BD-D0A4E38DE7AB}"/>
              </a:ext>
            </a:extLst>
          </p:cNvPr>
          <p:cNvSpPr txBox="1"/>
          <p:nvPr/>
        </p:nvSpPr>
        <p:spPr>
          <a:xfrm>
            <a:off x="765536" y="235458"/>
            <a:ext cx="25311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100" b="1" dirty="0" smtClean="0">
                <a:solidFill>
                  <a:srgbClr val="1335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 Федеральной службы государственной регистрации, кадастра </a:t>
            </a:r>
          </a:p>
          <a:p>
            <a:pPr algn="ctr">
              <a:lnSpc>
                <a:spcPct val="80000"/>
              </a:lnSpc>
            </a:pPr>
            <a:r>
              <a:rPr lang="ru-RU" sz="1100" b="1" dirty="0" smtClean="0">
                <a:solidFill>
                  <a:srgbClr val="1335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картографии </a:t>
            </a:r>
          </a:p>
          <a:p>
            <a:pPr algn="ctr">
              <a:lnSpc>
                <a:spcPct val="80000"/>
              </a:lnSpc>
            </a:pPr>
            <a:r>
              <a:rPr lang="ru-RU" sz="1100" b="1" dirty="0" smtClean="0">
                <a:solidFill>
                  <a:srgbClr val="1335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Красноярскому краю</a:t>
            </a:r>
            <a:endParaRPr lang="ru-RU" sz="1100" b="1" dirty="0">
              <a:solidFill>
                <a:srgbClr val="1335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833" y="123954"/>
            <a:ext cx="450764" cy="45076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4875" y="2524151"/>
            <a:ext cx="841321" cy="61574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7561" y="2457089"/>
            <a:ext cx="682811" cy="68281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50421" y="2560730"/>
            <a:ext cx="646232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39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91E718A-407D-DB44-928B-D0B9BF13B635}"/>
              </a:ext>
            </a:extLst>
          </p:cNvPr>
          <p:cNvSpPr txBox="1"/>
          <p:nvPr/>
        </p:nvSpPr>
        <p:spPr>
          <a:xfrm>
            <a:off x="592553" y="109779"/>
            <a:ext cx="2712435" cy="39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Комплексные кадастровые работы</a:t>
            </a:r>
          </a:p>
          <a:p>
            <a:pPr algn="ctr">
              <a:lnSpc>
                <a:spcPct val="90000"/>
              </a:lnSpc>
            </a:pPr>
            <a:r>
              <a:rPr lang="ru-RU" sz="1100" b="1" i="1" dirty="0" smtClean="0">
                <a:solidFill>
                  <a:srgbClr val="007AE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это такое?</a:t>
            </a:r>
            <a:endParaRPr lang="ru-RU" sz="1100" b="1" i="1" dirty="0">
              <a:solidFill>
                <a:srgbClr val="007AE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292" y="56754"/>
            <a:ext cx="451143" cy="45114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10350" y="506811"/>
            <a:ext cx="2623671" cy="3741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кадастровые работы, которые выполняются ОДНОВРЕМЕННО в отношении ВСЕХ расположенных на территории одного кадастрового квартала или территориях нескольких смежных кадастровых кварталов объектов недвижимости:</a:t>
            </a:r>
          </a:p>
          <a:p>
            <a:pPr marL="171450" indent="-171450" algn="just">
              <a:lnSpc>
                <a:spcPct val="120000"/>
              </a:lnSpc>
              <a:buFontTx/>
              <a:buChar char="-"/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земельных участков без границ;</a:t>
            </a:r>
          </a:p>
          <a:p>
            <a:pPr marL="171450" indent="-171450" algn="just">
              <a:lnSpc>
                <a:spcPct val="120000"/>
              </a:lnSpc>
              <a:buFontTx/>
              <a:buChar char="-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емельных участков, которые предстоит образовать;</a:t>
            </a:r>
          </a:p>
          <a:p>
            <a:pPr marL="171450" indent="-171450" algn="just">
              <a:lnSpc>
                <a:spcPct val="120000"/>
              </a:lnSpc>
              <a:buFontTx/>
              <a:buChar char="-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даний, сооружений, объектов незавершенного строительства, сведения о которых содержатся в ЕГРН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71450" indent="-171450" algn="just">
              <a:lnSpc>
                <a:spcPct val="120000"/>
              </a:lnSpc>
              <a:buFontTx/>
              <a:buChar char="-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емельные участки, в местоположении которых имеются реестровые ошибки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90000"/>
              </a:lnSpc>
            </a:pPr>
            <a:r>
              <a:rPr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24.07.2007 № 221-ФЗ </a:t>
            </a:r>
          </a:p>
          <a:p>
            <a:pPr lvl="0" algn="ctr">
              <a:lnSpc>
                <a:spcPct val="90000"/>
              </a:lnSpc>
            </a:pPr>
            <a:r>
              <a:rPr lang="ru-RU" sz="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кадастровой деятельности»)</a:t>
            </a:r>
          </a:p>
          <a:p>
            <a:pPr marL="171450" indent="-171450" algn="just">
              <a:lnSpc>
                <a:spcPct val="120000"/>
              </a:lnSpc>
              <a:buFontTx/>
              <a:buChar char="-"/>
            </a:pP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292" y="664297"/>
            <a:ext cx="398195" cy="329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17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91E718A-407D-DB44-928B-D0B9BF13B635}"/>
              </a:ext>
            </a:extLst>
          </p:cNvPr>
          <p:cNvSpPr txBox="1"/>
          <p:nvPr/>
        </p:nvSpPr>
        <p:spPr>
          <a:xfrm>
            <a:off x="592553" y="155863"/>
            <a:ext cx="2712435" cy="39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Комплексные кадастровые работы</a:t>
            </a:r>
          </a:p>
          <a:p>
            <a:pPr algn="ctr">
              <a:lnSpc>
                <a:spcPct val="90000"/>
              </a:lnSpc>
            </a:pPr>
            <a:r>
              <a:rPr lang="ru-RU" sz="1100" b="1" i="1" dirty="0" smtClean="0">
                <a:solidFill>
                  <a:srgbClr val="007AE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это такое?</a:t>
            </a:r>
            <a:endParaRPr lang="ru-RU" sz="1100" b="1" i="1" dirty="0">
              <a:solidFill>
                <a:srgbClr val="007AE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292" y="56754"/>
            <a:ext cx="451143" cy="45114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10350" y="552895"/>
            <a:ext cx="2623671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ККР могут быть выполнены за счет бюджетных средств, т.е. БЕСПЛАТНО для собственников объектов недвижимости.</a:t>
            </a:r>
          </a:p>
          <a:p>
            <a:pPr algn="just">
              <a:lnSpc>
                <a:spcPct val="120000"/>
              </a:lnSpc>
            </a:pPr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1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ККР выполняются только ОДИН раз для одной территории.</a:t>
            </a:r>
          </a:p>
          <a:p>
            <a:pPr algn="just">
              <a:lnSpc>
                <a:spcPct val="120000"/>
              </a:lnSpc>
            </a:pPr>
            <a:endParaRPr lang="ru-RU" sz="10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1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границ осуществляется </a:t>
            </a:r>
            <a:r>
              <a:rPr lang="ru-RU" sz="1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согласительной комиссии, где коллегиально возможно решить спорные вопросы.</a:t>
            </a:r>
            <a:endParaRPr lang="ru-RU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20000"/>
              </a:lnSpc>
              <a:buFontTx/>
              <a:buChar char="-"/>
            </a:pP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642" y="627103"/>
            <a:ext cx="213378" cy="20118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642" y="1563274"/>
            <a:ext cx="213378" cy="20118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9175" y="2105024"/>
            <a:ext cx="213378" cy="201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40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91E718A-407D-DB44-928B-D0B9BF13B635}"/>
              </a:ext>
            </a:extLst>
          </p:cNvPr>
          <p:cNvSpPr txBox="1"/>
          <p:nvPr/>
        </p:nvSpPr>
        <p:spPr>
          <a:xfrm>
            <a:off x="592553" y="93850"/>
            <a:ext cx="2712435" cy="39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Комплексные кадастровые работы</a:t>
            </a:r>
          </a:p>
          <a:p>
            <a:pPr algn="ctr">
              <a:lnSpc>
                <a:spcPct val="90000"/>
              </a:lnSpc>
            </a:pPr>
            <a:r>
              <a:rPr lang="ru-RU" sz="1100" b="1" i="1" dirty="0" smtClean="0">
                <a:solidFill>
                  <a:srgbClr val="007AE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чем польза?</a:t>
            </a:r>
            <a:endParaRPr lang="ru-RU" sz="1100" b="1" i="1" dirty="0">
              <a:solidFill>
                <a:srgbClr val="007AE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292" y="56754"/>
            <a:ext cx="451143" cy="45114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36033" y="434216"/>
            <a:ext cx="2475604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20000"/>
              </a:lnSpc>
            </a:pPr>
            <a:r>
              <a:rPr lang="ru-RU" sz="1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выполнения ККР:</a:t>
            </a:r>
          </a:p>
          <a:p>
            <a:pPr lvl="0" algn="just">
              <a:lnSpc>
                <a:spcPct val="120000"/>
              </a:lnSpc>
            </a:pP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образуются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земельные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участки; </a:t>
            </a:r>
          </a:p>
          <a:p>
            <a:pPr marL="171450" lvl="0" indent="-171450" algn="just">
              <a:lnSpc>
                <a:spcPct val="120000"/>
              </a:lnSpc>
              <a:buFontTx/>
              <a:buChar char="-"/>
            </a:pPr>
            <a:endParaRPr lang="ru-RU" sz="5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</a:pP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уточняются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границы земельных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участков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местоположение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 капитального строительства на земельных участках;</a:t>
            </a:r>
          </a:p>
          <a:p>
            <a:pPr lvl="0" algn="just">
              <a:lnSpc>
                <a:spcPct val="120000"/>
              </a:lnSpc>
            </a:pPr>
            <a:endParaRPr lang="ru-RU" sz="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</a:pP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справляются реестровые ошибки в сведениях ЕГРН о местоположении объектов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недвижимости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</a:pPr>
            <a:endParaRPr lang="ru-RU" sz="5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вносятся актуальные сведения о правообладателях;</a:t>
            </a:r>
          </a:p>
          <a:p>
            <a:pPr lvl="0" algn="just">
              <a:lnSpc>
                <a:spcPct val="120000"/>
              </a:lnSpc>
            </a:pPr>
            <a:endParaRPr lang="ru-RU" sz="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риводятся в соответствие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адреса объектов недвижимости;</a:t>
            </a:r>
          </a:p>
          <a:p>
            <a:pPr lvl="0" algn="just">
              <a:lnSpc>
                <a:spcPct val="120000"/>
              </a:lnSpc>
            </a:pPr>
            <a:endParaRPr lang="ru-RU" sz="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исключаются дублирующие сведения.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807" y="1812852"/>
            <a:ext cx="214773" cy="20102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993" y="2433596"/>
            <a:ext cx="213378" cy="20118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807" y="653752"/>
            <a:ext cx="213378" cy="20118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339" y="990760"/>
            <a:ext cx="213378" cy="20118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7622" y="2924629"/>
            <a:ext cx="213378" cy="20118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1917" y="3335844"/>
            <a:ext cx="213378" cy="201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72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91E718A-407D-DB44-928B-D0B9BF13B635}"/>
              </a:ext>
            </a:extLst>
          </p:cNvPr>
          <p:cNvSpPr txBox="1"/>
          <p:nvPr/>
        </p:nvSpPr>
        <p:spPr>
          <a:xfrm>
            <a:off x="661304" y="101207"/>
            <a:ext cx="2712435" cy="39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Комплексные кадастровые работы</a:t>
            </a:r>
          </a:p>
          <a:p>
            <a:pPr algn="ctr">
              <a:lnSpc>
                <a:spcPct val="90000"/>
              </a:lnSpc>
            </a:pPr>
            <a:r>
              <a:rPr lang="ru-RU" sz="1100" b="1" i="1" dirty="0" smtClean="0">
                <a:solidFill>
                  <a:srgbClr val="007AE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Чем это полезно конкретно Вам?</a:t>
            </a:r>
            <a:endParaRPr lang="ru-RU" sz="1100" b="1" i="1" dirty="0">
              <a:solidFill>
                <a:srgbClr val="007AE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292" y="56754"/>
            <a:ext cx="451143" cy="45114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687" y="1070298"/>
            <a:ext cx="550721" cy="38938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044" y="2207312"/>
            <a:ext cx="416190" cy="40072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9674" y="591690"/>
            <a:ext cx="629161" cy="348874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7066" y="1659609"/>
            <a:ext cx="818147" cy="369537"/>
          </a:xfrm>
          <a:prstGeom prst="rect">
            <a:avLst/>
          </a:prstGeom>
        </p:spPr>
      </p:pic>
      <p:sp>
        <p:nvSpPr>
          <p:cNvPr id="15" name="Скругленный прямоугольник 14"/>
          <p:cNvSpPr/>
          <p:nvPr/>
        </p:nvSpPr>
        <p:spPr>
          <a:xfrm>
            <a:off x="1523367" y="550957"/>
            <a:ext cx="1781621" cy="34375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23366" y="2795851"/>
            <a:ext cx="1792379" cy="48239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23367" y="1028075"/>
            <a:ext cx="1792379" cy="505911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10141" y="1629381"/>
            <a:ext cx="1792379" cy="399765"/>
          </a:xfrm>
          <a:prstGeom prst="rect">
            <a:avLst/>
          </a:prstGeom>
        </p:spPr>
      </p:pic>
      <p:sp>
        <p:nvSpPr>
          <p:cNvPr id="23" name="Прямоугольник 22"/>
          <p:cNvSpPr/>
          <p:nvPr/>
        </p:nvSpPr>
        <p:spPr>
          <a:xfrm>
            <a:off x="1510141" y="987990"/>
            <a:ext cx="1800225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нужно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тратить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свое время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поиск кадастрового инженера.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1534208" y="498239"/>
            <a:ext cx="1800225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нужно платить за кадастровые работы.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523367" y="1619389"/>
            <a:ext cx="1800225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Вашем объекте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недвижимости достоверны.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10140" y="2156173"/>
            <a:ext cx="1792379" cy="528502"/>
          </a:xfrm>
          <a:prstGeom prst="rect">
            <a:avLst/>
          </a:prstGeom>
        </p:spPr>
      </p:pic>
      <p:sp>
        <p:nvSpPr>
          <p:cNvPr id="29" name="Прямоугольник 28"/>
          <p:cNvSpPr/>
          <p:nvPr/>
        </p:nvSpPr>
        <p:spPr>
          <a:xfrm>
            <a:off x="1523367" y="2760048"/>
            <a:ext cx="1800225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Снижается вероятность земельных споров с соседями.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523366" y="2130676"/>
            <a:ext cx="1800225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Ваш объект получает рыночную привлекательность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1" name="Graphic 269">
            <a:extLst>
              <a:ext uri="{FF2B5EF4-FFF2-40B4-BE49-F238E27FC236}">
                <a16:creationId xmlns:a16="http://schemas.microsoft.com/office/drawing/2014/main" xmlns="" id="{B8DE08E3-8411-4F9E-9B57-5B964457AE6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79673" y="2786204"/>
            <a:ext cx="464573" cy="445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3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91E718A-407D-DB44-928B-D0B9BF13B635}"/>
              </a:ext>
            </a:extLst>
          </p:cNvPr>
          <p:cNvSpPr txBox="1"/>
          <p:nvPr/>
        </p:nvSpPr>
        <p:spPr>
          <a:xfrm>
            <a:off x="592553" y="155863"/>
            <a:ext cx="2712435" cy="39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Комплексные </a:t>
            </a:r>
            <a:r>
              <a:rPr lang="ru-RU" sz="11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кадастровые </a:t>
            </a:r>
            <a:r>
              <a:rPr lang="ru-RU" sz="11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</a:t>
            </a:r>
            <a:endParaRPr lang="ru-RU" sz="1100" b="1" i="1" dirty="0">
              <a:solidFill>
                <a:srgbClr val="007AE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ru-RU" sz="1100" b="1" i="1" dirty="0" smtClean="0">
                <a:solidFill>
                  <a:srgbClr val="007AE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ВАЖНО!</a:t>
            </a:r>
            <a:endParaRPr lang="ru-RU" sz="11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292" y="56754"/>
            <a:ext cx="451143" cy="45114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46887" y="652004"/>
            <a:ext cx="2858101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120000"/>
              </a:lnSpc>
            </a:pPr>
            <a:r>
              <a:rPr lang="ru-RU" sz="1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реальная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</a:t>
            </a:r>
            <a:r>
              <a:rPr lang="ru-RU" sz="1000" b="1" dirty="0" smtClean="0">
                <a:solidFill>
                  <a:srgbClr val="007AE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Вашего земельного участка </a:t>
            </a:r>
            <a:r>
              <a:rPr lang="ru-RU" sz="1000" b="1" dirty="0" smtClean="0">
                <a:solidFill>
                  <a:srgbClr val="007AE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меньше</a:t>
            </a:r>
            <a:r>
              <a:rPr lang="ru-RU" sz="1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чем площадь, указанная в ЕГРН, </a:t>
            </a:r>
            <a:r>
              <a:rPr lang="ru-RU" sz="1000" b="1" dirty="0" smtClean="0">
                <a:solidFill>
                  <a:srgbClr val="007AE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10 % и более</a:t>
            </a:r>
            <a:r>
              <a:rPr lang="ru-RU" sz="1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сведения о реальной площади будут внесены в ЕГРН ТОЛЬКО при наличии Вашего согласия.</a:t>
            </a:r>
          </a:p>
          <a:p>
            <a:pPr lvl="0" algn="just">
              <a:lnSpc>
                <a:spcPct val="120000"/>
              </a:lnSpc>
            </a:pPr>
            <a:endParaRPr lang="ru-RU" sz="10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</a:pPr>
            <a:r>
              <a:rPr lang="ru-RU" sz="1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согласия не будет, Вы НЕ СМОЖЕТЕ участвовать в ККР, уточненные </a:t>
            </a: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Вашем </a:t>
            </a:r>
            <a:r>
              <a:rPr lang="ru-RU" sz="1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объекте в </a:t>
            </a: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ЕГРН  </a:t>
            </a:r>
            <a:r>
              <a:rPr lang="ru-RU" sz="1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внесены НЕ БУДУТ.</a:t>
            </a:r>
          </a:p>
          <a:p>
            <a:pPr lvl="0" algn="just">
              <a:lnSpc>
                <a:spcPct val="120000"/>
              </a:lnSpc>
            </a:pPr>
            <a:endParaRPr lang="ru-RU" sz="10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20000"/>
              </a:lnSpc>
            </a:pPr>
            <a:r>
              <a:rPr lang="ru-RU" sz="1000" b="1" dirty="0" smtClean="0">
                <a:solidFill>
                  <a:srgbClr val="007AE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ВАШЕ СОГЛАСИЕ НЕОБХОДИМО!</a:t>
            </a:r>
          </a:p>
          <a:p>
            <a:pPr lvl="0" algn="just">
              <a:lnSpc>
                <a:spcPct val="120000"/>
              </a:lnSpc>
            </a:pPr>
            <a:endParaRPr lang="ru-RU" sz="1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 algn="just">
              <a:lnSpc>
                <a:spcPct val="120000"/>
              </a:lnSpc>
              <a:buFontTx/>
              <a:buChar char="-"/>
            </a:pPr>
            <a:endParaRPr lang="ru-RU" sz="1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 algn="just">
              <a:lnSpc>
                <a:spcPct val="120000"/>
              </a:lnSpc>
              <a:buFontTx/>
              <a:buChar char="-"/>
            </a:pPr>
            <a:endParaRPr lang="ru-RU" sz="1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Graphic 267">
            <a:extLst>
              <a:ext uri="{FF2B5EF4-FFF2-40B4-BE49-F238E27FC236}">
                <a16:creationId xmlns="" xmlns:a16="http://schemas.microsoft.com/office/drawing/2014/main" id="{FE954492-AD9D-4573-B597-21E435D7B2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74418" y="2743472"/>
            <a:ext cx="454720" cy="401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55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91E718A-407D-DB44-928B-D0B9BF13B635}"/>
              </a:ext>
            </a:extLst>
          </p:cNvPr>
          <p:cNvSpPr txBox="1"/>
          <p:nvPr/>
        </p:nvSpPr>
        <p:spPr>
          <a:xfrm>
            <a:off x="661304" y="101207"/>
            <a:ext cx="2712435" cy="549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Комплексные кадастровые работы</a:t>
            </a:r>
          </a:p>
          <a:p>
            <a:pPr algn="ctr">
              <a:lnSpc>
                <a:spcPct val="90000"/>
              </a:lnSpc>
            </a:pPr>
            <a:r>
              <a:rPr lang="ru-RU" sz="1100" b="1" i="1" dirty="0" smtClean="0">
                <a:solidFill>
                  <a:srgbClr val="007AE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Какие последствия отказа от согласия на уменьшение площади?</a:t>
            </a:r>
            <a:endParaRPr lang="ru-RU" sz="1100" b="1" i="1" dirty="0">
              <a:solidFill>
                <a:srgbClr val="007AE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292" y="56754"/>
            <a:ext cx="451143" cy="45114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795" y="626329"/>
            <a:ext cx="416190" cy="400726"/>
          </a:xfrm>
          <a:prstGeom prst="rect">
            <a:avLst/>
          </a:prstGeom>
        </p:spPr>
      </p:pic>
      <p:sp>
        <p:nvSpPr>
          <p:cNvPr id="15" name="Скругленный прямоугольник 14"/>
          <p:cNvSpPr/>
          <p:nvPr/>
        </p:nvSpPr>
        <p:spPr>
          <a:xfrm>
            <a:off x="1528745" y="716947"/>
            <a:ext cx="1781621" cy="34375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3367" y="1687337"/>
            <a:ext cx="1792379" cy="411241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31213" y="1103303"/>
            <a:ext cx="1792379" cy="505911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3355" y="2174929"/>
            <a:ext cx="1792379" cy="1313447"/>
          </a:xfrm>
          <a:prstGeom prst="rect">
            <a:avLst/>
          </a:prstGeom>
        </p:spPr>
      </p:pic>
      <p:sp>
        <p:nvSpPr>
          <p:cNvPr id="23" name="Прямоугольник 22"/>
          <p:cNvSpPr/>
          <p:nvPr/>
        </p:nvSpPr>
        <p:spPr>
          <a:xfrm>
            <a:off x="1499616" y="1075730"/>
            <a:ext cx="1800225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Недостоверные сведения о площади  и границах земельного участка в ЕГРН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502294" y="662522"/>
            <a:ext cx="1800225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земельного налога выше, чем мог бы быть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502293" y="2164937"/>
            <a:ext cx="1800225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в будущем необходимо уточнить площадь и границы (например, для продажи), кадастровые работы нужно оплатить, но при этом реальная площадь будет определена в тех же размерах, что и при ККР!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523367" y="1679335"/>
            <a:ext cx="18002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Высоки риски земельных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споров с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соседями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1" name="Graphic 269">
            <a:extLst>
              <a:ext uri="{FF2B5EF4-FFF2-40B4-BE49-F238E27FC236}">
                <a16:creationId xmlns:a16="http://schemas.microsoft.com/office/drawing/2014/main" xmlns="" id="{B8DE08E3-8411-4F9E-9B57-5B964457AE6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79661" y="1616185"/>
            <a:ext cx="464573" cy="44596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18883" y="1097005"/>
            <a:ext cx="425351" cy="35827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50415" y="2229056"/>
            <a:ext cx="493819" cy="522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52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91E718A-407D-DB44-928B-D0B9BF13B635}"/>
              </a:ext>
            </a:extLst>
          </p:cNvPr>
          <p:cNvSpPr txBox="1"/>
          <p:nvPr/>
        </p:nvSpPr>
        <p:spPr>
          <a:xfrm>
            <a:off x="592553" y="155863"/>
            <a:ext cx="2712435" cy="549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Комплексные кадастровые работы</a:t>
            </a:r>
          </a:p>
          <a:p>
            <a:pPr algn="ctr">
              <a:lnSpc>
                <a:spcPct val="90000"/>
              </a:lnSpc>
            </a:pPr>
            <a:r>
              <a:rPr lang="ru-RU" sz="1100" b="1" i="1" dirty="0" smtClean="0">
                <a:solidFill>
                  <a:srgbClr val="007AE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Какие еще могут быть риски при отказе от ККР?</a:t>
            </a:r>
            <a:endParaRPr lang="ru-RU" sz="1100" b="1" i="1" dirty="0">
              <a:solidFill>
                <a:srgbClr val="007AE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292" y="56754"/>
            <a:ext cx="451143" cy="45114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76359" y="804353"/>
            <a:ext cx="247560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20000"/>
              </a:lnSpc>
            </a:pPr>
            <a:r>
              <a:rPr lang="ru-RU" sz="1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рассмотрении в Государственной Думе РФ находится ЗАКОНОПРОЕКТ, который предполагает:</a:t>
            </a:r>
            <a:endParaRPr lang="ru-RU" sz="1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 algn="just">
              <a:lnSpc>
                <a:spcPct val="120000"/>
              </a:lnSpc>
              <a:buFontTx/>
              <a:buChar char="-"/>
            </a:pPr>
            <a:endParaRPr lang="ru-RU" sz="1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</a:pPr>
            <a:r>
              <a:rPr lang="ru-RU" sz="1000" b="1" dirty="0" smtClean="0">
                <a:solidFill>
                  <a:srgbClr val="007AE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ЗАПРЕТ с 01.03.2025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совершения сделок с земельными участками и расположенными на них объектами недвижимости, если  в ЕГРН нет сведений о границах земельных участков;</a:t>
            </a:r>
          </a:p>
          <a:p>
            <a:pPr lvl="0" algn="just">
              <a:lnSpc>
                <a:spcPct val="120000"/>
              </a:lnSpc>
            </a:pPr>
            <a:endParaRPr lang="ru-RU" sz="1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</a:pPr>
            <a:r>
              <a:rPr lang="ru-RU" sz="1000" b="1" dirty="0" smtClean="0">
                <a:solidFill>
                  <a:srgbClr val="007AE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ЗАПРЕТ с 01.03.2025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внесение в ЕГРН сведений о ранее учтенных земельных участках без границ.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865" y="1638912"/>
            <a:ext cx="214773" cy="20102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9865" y="2752134"/>
            <a:ext cx="213378" cy="201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61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91E718A-407D-DB44-928B-D0B9BF13B635}"/>
              </a:ext>
            </a:extLst>
          </p:cNvPr>
          <p:cNvSpPr txBox="1"/>
          <p:nvPr/>
        </p:nvSpPr>
        <p:spPr>
          <a:xfrm>
            <a:off x="592553" y="155863"/>
            <a:ext cx="2712435" cy="39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Комплексные кадастровые работы</a:t>
            </a:r>
          </a:p>
          <a:p>
            <a:pPr algn="ctr">
              <a:lnSpc>
                <a:spcPct val="90000"/>
              </a:lnSpc>
            </a:pPr>
            <a:r>
              <a:rPr lang="ru-RU" sz="1100" b="1" i="1" dirty="0" smtClean="0">
                <a:solidFill>
                  <a:srgbClr val="007AE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ВЫВОДЫ</a:t>
            </a:r>
            <a:endParaRPr lang="ru-RU" sz="1100" b="1" i="1" dirty="0">
              <a:solidFill>
                <a:srgbClr val="007AE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292" y="56754"/>
            <a:ext cx="451143" cy="45114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76359" y="478132"/>
            <a:ext cx="24756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20000"/>
              </a:lnSpc>
            </a:pP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ККР – это простой, удобный, а самое главное, </a:t>
            </a:r>
            <a:r>
              <a:rPr lang="ru-RU" sz="1000" b="1" i="1" dirty="0" smtClean="0">
                <a:solidFill>
                  <a:srgbClr val="007AE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бесплатный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 провести кадастровые работы в отношении Ваших объектов недвижимости.</a:t>
            </a:r>
          </a:p>
          <a:p>
            <a:pPr lvl="0" algn="just">
              <a:lnSpc>
                <a:spcPct val="120000"/>
              </a:lnSpc>
            </a:pP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</a:pP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сведения, внесенные по результатам ККР в ЕГРН, являются </a:t>
            </a:r>
            <a:r>
              <a:rPr lang="ru-RU" sz="1000" b="1" i="1" dirty="0" smtClean="0">
                <a:solidFill>
                  <a:srgbClr val="007AE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достоверными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актуальными и отражают реальную ситуацию.</a:t>
            </a:r>
          </a:p>
          <a:p>
            <a:pPr lvl="0" algn="just">
              <a:lnSpc>
                <a:spcPct val="120000"/>
              </a:lnSpc>
            </a:pP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</a:pPr>
            <a:r>
              <a:rPr lang="ru-RU" sz="1000" b="1" i="1" dirty="0" smtClean="0">
                <a:solidFill>
                  <a:srgbClr val="007AE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Отказ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участия в ККР в связи с уменьшением площади Вашего земельного участка влечет земельные споры, налоговые переплаты и </a:t>
            </a:r>
            <a:r>
              <a:rPr lang="ru-RU" sz="1000" b="1" i="1" dirty="0" smtClean="0">
                <a:solidFill>
                  <a:srgbClr val="007AE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устраняет проблемы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недостоверными сведениями о Ваших объектах.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785" y="1493732"/>
            <a:ext cx="214773" cy="20102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785" y="2434406"/>
            <a:ext cx="213378" cy="20118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423" y="552895"/>
            <a:ext cx="213378" cy="201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50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6195</TotalTime>
  <Words>532</Words>
  <Application>Microsoft Office PowerPoint</Application>
  <PresentationFormat>Произвольный</PresentationFormat>
  <Paragraphs>85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Почекутова Ольга Витальевна</cp:lastModifiedBy>
  <cp:revision>400</cp:revision>
  <cp:lastPrinted>2024-06-11T03:48:22Z</cp:lastPrinted>
  <dcterms:created xsi:type="dcterms:W3CDTF">2022-04-08T13:42:59Z</dcterms:created>
  <dcterms:modified xsi:type="dcterms:W3CDTF">2024-06-11T03:49:39Z</dcterms:modified>
</cp:coreProperties>
</file>