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7" r:id="rId2"/>
    <p:sldId id="284" r:id="rId3"/>
    <p:sldId id="270" r:id="rId4"/>
    <p:sldId id="269" r:id="rId5"/>
    <p:sldId id="286" r:id="rId6"/>
    <p:sldId id="283" r:id="rId7"/>
    <p:sldId id="271" r:id="rId8"/>
    <p:sldId id="272" r:id="rId9"/>
    <p:sldId id="273" r:id="rId10"/>
    <p:sldId id="275" r:id="rId11"/>
    <p:sldId id="276" r:id="rId12"/>
    <p:sldId id="277" r:id="rId13"/>
    <p:sldId id="285" r:id="rId14"/>
    <p:sldId id="278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0"/>
    <a:srgbClr val="70E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 snapToObjects="1">
      <p:cViewPr varScale="1">
        <p:scale>
          <a:sx n="104" d="100"/>
          <a:sy n="104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DBA39-113F-4742-976E-3A8CFF47AAB7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37A85-464F-7049-BDE2-F92B60E63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D8EB5-AD0A-82DE-9A1D-9E7690646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5AB8FC-A977-676F-9A56-D224FF3F8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BEBE70E-A485-8635-AA3B-2402C2FAA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CA6273-5E0B-3D84-1EAE-83505B45D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7A85-464F-7049-BDE2-F92B60E632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1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D8EB5-AD0A-82DE-9A1D-9E7690646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5AB8FC-A977-676F-9A56-D224FF3F8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BEBE70E-A485-8635-AA3B-2402C2FAA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CA6273-5E0B-3D84-1EAE-83505B45D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7A85-464F-7049-BDE2-F92B60E632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1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7A85-464F-7049-BDE2-F92B60E632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9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B949D-1656-60FC-DAFB-43787590B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0B838E-22FF-9D7C-AA9E-A3335FE7C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B365C55-131A-5B3B-A852-01E385F48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8378A5-E83E-7893-23B9-EA075A6F4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7A85-464F-7049-BDE2-F92B60E632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5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D8EB5-AD0A-82DE-9A1D-9E7690646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5AB8FC-A977-676F-9A56-D224FF3F8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BEBE70E-A485-8635-AA3B-2402C2FAA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CA6273-5E0B-3D84-1EAE-83505B45D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7A85-464F-7049-BDE2-F92B60E632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1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D8EB5-AD0A-82DE-9A1D-9E7690646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5AB8FC-A977-676F-9A56-D224FF3F8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BEBE70E-A485-8635-AA3B-2402C2FAA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CA6273-5E0B-3D84-1EAE-83505B45D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7A85-464F-7049-BDE2-F92B60E6321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1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259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 trans="63000" pencilSize="19"/>
                    </a14:imgEffect>
                    <a14:imgEffect>
                      <a14:colorTemperature colorTemp="2233"/>
                    </a14:imgEffect>
                  </a14:imgLayer>
                </a14:imgProps>
              </a:ext>
            </a:extLst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259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3000" pencilSize="19"/>
                    </a14:imgEffect>
                    <a14:imgEffect>
                      <a14:colorTemperature colorTemp="2233"/>
                    </a14:imgEffect>
                  </a14:imgLayer>
                </a14:imgProps>
              </a:ext>
            </a:extLst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F262A-EC43-C691-ACAE-28EABF5A8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7" y="438593"/>
            <a:ext cx="8165805" cy="288142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Новые подходы к оценке готовности ресурсоснабжающих организаций и потребителей в рамках Приказа Минэнерго РФ № 2234</a:t>
            </a:r>
            <a:endParaRPr lang="ru-RU" sz="36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4DDFD9-4542-0F4A-923C-A37E52401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920" y="3429000"/>
            <a:ext cx="7974418" cy="72833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rgbClr val="FF0000"/>
                </a:solidFill>
              </a:rPr>
              <a:t>Анализ изменений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C3A0CCF-D27E-97BB-9BAC-F8348805C7B1}"/>
              </a:ext>
            </a:extLst>
          </p:cNvPr>
          <p:cNvSpPr txBox="1">
            <a:spLocks/>
          </p:cNvSpPr>
          <p:nvPr/>
        </p:nvSpPr>
        <p:spPr>
          <a:xfrm>
            <a:off x="4571999" y="5603359"/>
            <a:ext cx="4492257" cy="72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ln/>
              <a:solidFill>
                <a:schemeClr val="tx2"/>
              </a:solidFill>
            </a:endParaRPr>
          </a:p>
          <a:p>
            <a:endParaRPr lang="ru-RU" b="1" dirty="0">
              <a:ln/>
              <a:solidFill>
                <a:schemeClr val="tx2"/>
              </a:solidFill>
            </a:endParaRPr>
          </a:p>
          <a:p>
            <a:endParaRPr lang="ru-RU" b="1" dirty="0">
              <a:ln/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3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50123-CFAC-A112-0671-6EEDAF1D5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5846-899B-C951-D436-006D43F3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" y="164698"/>
            <a:ext cx="8718697" cy="81066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ПРОВЕДЕНИЮ ОЦЕНКИ ОБЕСПЕЧЕНИЯ ГОТОВНОСТИ К ОТОПИТЕЛЬНОМУ ПЕРИОДУ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C346C-A07F-91EE-EF2A-FDAB589DFC71}"/>
              </a:ext>
            </a:extLst>
          </p:cNvPr>
          <p:cNvSpPr txBox="1"/>
          <p:nvPr/>
        </p:nvSpPr>
        <p:spPr>
          <a:xfrm>
            <a:off x="425302" y="1194798"/>
            <a:ext cx="8335925" cy="404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buNone/>
            </a:pPr>
            <a:r>
              <a:rPr lang="ru-RU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Для проведения оценки обеспечения готовности в срок до 15 августа в Муниципальном образовании создается Комиссия по проведению оценки обеспечения готовности к отопительному периоду (далее – Комиссия).                            </a:t>
            </a:r>
          </a:p>
          <a:p>
            <a:pPr algn="just">
              <a:lnSpc>
                <a:spcPct val="115000"/>
              </a:lnSpc>
              <a:spcBef>
                <a:spcPts val="100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Работа Комиссии осуществляется в соответствии с программой проведения оценки обеспечения готовности к отопительному периоду, утверждаемой председателем (заместителем председателя) комиссии, содержащей информацию о лицах, подлежащих оценке обеспечения готовности, описание прав и обязанностей членов комиссии в соответствии с законодательством Российской Федерации, сроки и график проведения оценки готовности и оценочный лист для расчета индекса готовности к отопительному периоду (далее - оценочный лист) (рекомендуемые образцы приведены в приложениях NN 1 - 4 Порядка проведения оценки обеспечения готовности к отопительному периоду ).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4DEF4-99C3-3253-662D-42A5DAB2BEDC}"/>
              </a:ext>
            </a:extLst>
          </p:cNvPr>
          <p:cNvSpPr txBox="1"/>
          <p:nvPr/>
        </p:nvSpPr>
        <p:spPr>
          <a:xfrm>
            <a:off x="8575158" y="6358270"/>
            <a:ext cx="45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0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D8B6-FF0E-95FA-DE96-8C745F548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8DBA-A4A7-B637-2875-A19DE3E0A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" y="164698"/>
            <a:ext cx="8718697" cy="62211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оценки готовности к отопительному периоду: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81FE1-66B6-BE4E-C379-262ABE7F1F22}"/>
              </a:ext>
            </a:extLst>
          </p:cNvPr>
          <p:cNvSpPr txBox="1"/>
          <p:nvPr/>
        </p:nvSpPr>
        <p:spPr>
          <a:xfrm>
            <a:off x="552893" y="976489"/>
            <a:ext cx="8479466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Передача документов и оценочных листов в Комиссию</a:t>
            </a:r>
            <a:r>
              <a:rPr lang="en-US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                                                    Комиссия передает документы и оценочные листы в ЕТО для подсчета индекса готовности.  Комиссия составляет акт оценки не позднее 1 дня с даты завершения оценки.</a:t>
            </a:r>
          </a:p>
          <a:p>
            <a:pPr algn="just">
              <a:spcBef>
                <a:spcPts val="100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ЕТО передает результаты проверки и произведенного расчета индекса готовности в комиссию не   позднее 5 </a:t>
            </a:r>
            <a:r>
              <a:rPr lang="ru-RU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р.д</a:t>
            </a:r>
            <a:r>
              <a:rPr lang="ru-RU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. ЕТО проверяет оценочные листы и производит расчеты индекса готовности в течение 10 </a:t>
            </a:r>
            <a:r>
              <a:rPr lang="ru-RU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к.д</a:t>
            </a:r>
            <a:r>
              <a:rPr lang="ru-RU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. При наличии замечаний повторная проверка после устранения. –	Паспорт готовности выдается на основании акта оценки в течение 5 </a:t>
            </a:r>
            <a:r>
              <a:rPr lang="ru-RU" dirty="0" err="1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р.д</a:t>
            </a:r>
            <a:r>
              <a:rPr lang="ru-RU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. уполномоченными лицами</a:t>
            </a:r>
          </a:p>
          <a:p>
            <a:pPr algn="just">
              <a:spcBef>
                <a:spcPts val="100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*	Если объектов несколько – индекс готовности определяется как среднеарифметическое значение индексов готовности всех объектов</a:t>
            </a:r>
            <a:r>
              <a:rPr lang="ru-RU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.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C7817-A9D0-633C-C2E3-2E3A8D619F87}"/>
              </a:ext>
            </a:extLst>
          </p:cNvPr>
          <p:cNvSpPr txBox="1"/>
          <p:nvPr/>
        </p:nvSpPr>
        <p:spPr>
          <a:xfrm>
            <a:off x="8575158" y="6358270"/>
            <a:ext cx="45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7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28B21-114F-88FE-3643-B3BDD7AF3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73D9-8C6A-F68D-BD1D-417F3285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" y="164698"/>
            <a:ext cx="9101470" cy="62211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ГОТОВНОСТИ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A55D4-B659-F2C4-1785-506B462AFEFA}"/>
              </a:ext>
            </a:extLst>
          </p:cNvPr>
          <p:cNvSpPr txBox="1"/>
          <p:nvPr/>
        </p:nvSpPr>
        <p:spPr>
          <a:xfrm>
            <a:off x="531628" y="1529098"/>
            <a:ext cx="8500731" cy="502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r>
              <a:rPr lang="ru-RU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По результатам расчета индекса готовности устанавливается:</a:t>
            </a:r>
          </a:p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r>
              <a:rPr lang="ru-RU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Уровень готовности «Не готов» – если индекс готовности меньше 0,8;</a:t>
            </a:r>
            <a:r>
              <a:rPr lang="en-US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     </a:t>
            </a:r>
            <a:r>
              <a:rPr lang="ru-RU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Уровень готовности «Готов с условиями» – если индекс готовности меньше 0,9 и больше либо равен 0,8; </a:t>
            </a:r>
            <a:r>
              <a:rPr lang="en-US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Уровень готовности «Готов» – если индекс готовности больше либо равен 0,9;</a:t>
            </a:r>
          </a:p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r>
              <a:rPr lang="ru-RU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Важнейшие показатели для потребителей тепловой энергии, УО (вес которых более 0,2), при невыполнении которых уровень «Не готов»:</a:t>
            </a:r>
          </a:p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Гидравлические испытания;</a:t>
            </a:r>
          </a:p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Промывка системы теплоснабжения;                                                                                                                           Наладка тепловых и гидравлических режимов потребления тепловой энергии.</a:t>
            </a:r>
          </a:p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endParaRPr lang="ru-RU" dirty="0">
              <a:effectLst/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endParaRPr lang="ru-RU" sz="1500" b="1" dirty="0">
              <a:solidFill>
                <a:srgbClr val="4F81BD"/>
              </a:solidFill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DB33A-AB07-2F3B-056C-9B2D3B09F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D27A-49EE-A5CD-02D2-1368E549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" y="164698"/>
            <a:ext cx="8718697" cy="92333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готовности: расчёт, шкала и автоматизация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5E568-9D17-AF3C-D8D7-2C642A716D77}"/>
              </a:ext>
            </a:extLst>
          </p:cNvPr>
          <p:cNvSpPr txBox="1"/>
          <p:nvPr/>
        </p:nvSpPr>
        <p:spPr>
          <a:xfrm>
            <a:off x="292394" y="1088028"/>
            <a:ext cx="8718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Индекс готовности — это расчётный показатель, отражающий фактическую степень выполнения требований к подготовке объекта к отопительному периоду. Используется для объективной классификации состояния потребителей и теплоснабжающих организаций.</a:t>
            </a:r>
          </a:p>
          <a:p>
            <a:pPr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Формула расчёта индекса готовности:</a:t>
            </a:r>
          </a:p>
          <a:p>
            <a:pPr marL="594360" marR="594360">
              <a:spcBef>
                <a:spcPts val="1000"/>
              </a:spcBef>
              <a:spcAft>
                <a:spcPts val="1400"/>
              </a:spcAft>
              <a:buNone/>
            </a:pPr>
            <a:r>
              <a:rPr lang="ru-RU" sz="1600" b="1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= ∑(</a:t>
            </a:r>
            <a:r>
              <a:rPr lang="ru-RU" sz="1600" b="1" i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1600" b="1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ᵢ × </a:t>
            </a:r>
            <a:r>
              <a:rPr lang="ru-RU" sz="1600" b="1" i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600" b="1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ᵢ) / ∑</a:t>
            </a:r>
            <a:r>
              <a:rPr lang="ru-RU" sz="1600" b="1" i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1600" b="1" i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ᵢ</a:t>
            </a:r>
          </a:p>
          <a:p>
            <a:pPr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Где: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I — итоговый индекс готовности (от 0 до 1)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ᵢ — весовой коэффициент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-го параметра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ᵢ — факт выполнения (1 — выполнено, 0.5 — частично, 0 — не выполнено)</a:t>
            </a:r>
          </a:p>
          <a:p>
            <a:pPr indent="457200">
              <a:buNone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1BCAF22-2136-AED5-8F6F-696780BD6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86456"/>
              </p:ext>
            </p:extLst>
          </p:nvPr>
        </p:nvGraphicFramePr>
        <p:xfrm>
          <a:off x="414669" y="4407974"/>
          <a:ext cx="7974418" cy="149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033">
                  <a:extLst>
                    <a:ext uri="{9D8B030D-6E8A-4147-A177-3AD203B41FA5}">
                      <a16:colId xmlns:a16="http://schemas.microsoft.com/office/drawing/2014/main" val="1198178200"/>
                    </a:ext>
                  </a:extLst>
                </a:gridCol>
                <a:gridCol w="2057200">
                  <a:extLst>
                    <a:ext uri="{9D8B030D-6E8A-4147-A177-3AD203B41FA5}">
                      <a16:colId xmlns:a16="http://schemas.microsoft.com/office/drawing/2014/main" val="2481903211"/>
                    </a:ext>
                  </a:extLst>
                </a:gridCol>
                <a:gridCol w="4258185">
                  <a:extLst>
                    <a:ext uri="{9D8B030D-6E8A-4147-A177-3AD203B41FA5}">
                      <a16:colId xmlns:a16="http://schemas.microsoft.com/office/drawing/2014/main" val="28630221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Значение индекса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Категория оценки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</a:rPr>
                        <a:t>Обоснование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64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&lt; 0.80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❌ Не готов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Критические нарушения, препятствующие запуску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830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0.80 – 0.949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⚠️ Готов с условиями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Допущены отдельные несоответствия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345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≥ 0.95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✅ Готов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</a:rPr>
                        <a:t>Все ключевые требования выполнены в полном объёме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425115"/>
                  </a:ext>
                </a:extLst>
              </a:tr>
            </a:tbl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id="{B26FA934-0AAB-3187-BC34-74F93802B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49" y="3950350"/>
            <a:ext cx="31791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Шкала интерпретации индекса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784DD3-11B8-474D-D08E-5CE87FE62C91}"/>
              </a:ext>
            </a:extLst>
          </p:cNvPr>
          <p:cNvSpPr txBox="1"/>
          <p:nvPr/>
        </p:nvSpPr>
        <p:spPr>
          <a:xfrm>
            <a:off x="8575158" y="6358270"/>
            <a:ext cx="45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6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59B62-E4BD-CE42-3153-3C522C57B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5869-3938-CD62-6028-DBE90FA7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" y="164698"/>
            <a:ext cx="9101470" cy="62211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готовности потребителей тепловой энергии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53E0C-FC0F-3755-4FAC-765856C115CA}"/>
              </a:ext>
            </a:extLst>
          </p:cNvPr>
          <p:cNvSpPr txBox="1"/>
          <p:nvPr/>
        </p:nvSpPr>
        <p:spPr>
          <a:xfrm>
            <a:off x="520996" y="1178224"/>
            <a:ext cx="8718698" cy="536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18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Организационные</a:t>
            </a:r>
            <a:r>
              <a:rPr lang="en-US" sz="18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критерии</a:t>
            </a:r>
            <a:endParaRPr lang="ru-RU" sz="1800" b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Договоры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 ЕТО: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наличие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действующих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соглашений</a:t>
            </a:r>
            <a:b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п. 11.5.12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Акт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готовности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оформление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результатам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проверки</a:t>
            </a:r>
            <a:b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п. 11.5.19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Планы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подготовки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формирование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исполнение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уровне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МКД</a:t>
            </a:r>
            <a:b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п. 1.4, 1.5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18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4.2.3 </a:t>
            </a:r>
            <a:r>
              <a:rPr lang="en-US" sz="18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Финансовые</a:t>
            </a:r>
            <a:r>
              <a:rPr lang="en-US" sz="18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критерии</a:t>
            </a:r>
            <a:endParaRPr lang="ru-RU" sz="1800" b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Отсутствие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задолженности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акт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сверки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или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соглашение</a:t>
            </a:r>
            <a:b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п. 11.5.13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•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Ремонтный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фонд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анализ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исполнения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мероприятий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прошлых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лет</a:t>
            </a:r>
            <a:b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п. 1.3, 1.4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indent="457200">
              <a:buNone/>
            </a:pP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41373-5A04-3136-55A3-86FA6680553E}"/>
              </a:ext>
            </a:extLst>
          </p:cNvPr>
          <p:cNvSpPr txBox="1"/>
          <p:nvPr/>
        </p:nvSpPr>
        <p:spPr>
          <a:xfrm>
            <a:off x="8575158" y="6358270"/>
            <a:ext cx="45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8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59B62-E4BD-CE42-3153-3C522C57B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5869-3938-CD62-6028-DBE90FA7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" y="164698"/>
            <a:ext cx="9101470" cy="371235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СПСИБО ЗА ВНИМАНИЕ!</a:t>
            </a:r>
            <a:b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41373-5A04-3136-55A3-86FA6680553E}"/>
              </a:ext>
            </a:extLst>
          </p:cNvPr>
          <p:cNvSpPr txBox="1"/>
          <p:nvPr/>
        </p:nvSpPr>
        <p:spPr>
          <a:xfrm>
            <a:off x="8575158" y="6358270"/>
            <a:ext cx="45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5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59B62-E4BD-CE42-3153-3C522C57B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5869-3938-CD62-6028-DBE90FA7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" y="164698"/>
            <a:ext cx="9101470" cy="62211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энергетики РФ от 13 ноября 2024 г. N 2234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53E0C-FC0F-3755-4FAC-765856C115CA}"/>
              </a:ext>
            </a:extLst>
          </p:cNvPr>
          <p:cNvSpPr txBox="1"/>
          <p:nvPr/>
        </p:nvSpPr>
        <p:spPr>
          <a:xfrm>
            <a:off x="313661" y="1180955"/>
            <a:ext cx="871869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УТВЕРЖДАЕТ: </a:t>
            </a:r>
          </a:p>
          <a:p>
            <a:pPr indent="457200"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обеспечения готовности к отопительному периоду ,  определяющих  перечень и состав мероприятий, которые потребитель тепловой энергии обязан провести до очередного отопительного периода.</a:t>
            </a:r>
          </a:p>
          <a:p>
            <a:pPr indent="457200"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проведения оценки обеспечения готовности к отопительному периоду,   устанавливающего требования, предъявляемые к порядку комиссионной проверки выполненных потребителем мероприятий, а также критерии их оценки.</a:t>
            </a:r>
          </a:p>
          <a:p>
            <a:pPr indent="457200"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вступил в силу с 1 марта 2025 года</a:t>
            </a:r>
          </a:p>
          <a:p>
            <a:pPr indent="457200">
              <a:buNone/>
            </a:pP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buNone/>
            </a:pP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41373-5A04-3136-55A3-86FA6680553E}"/>
              </a:ext>
            </a:extLst>
          </p:cNvPr>
          <p:cNvSpPr txBox="1"/>
          <p:nvPr/>
        </p:nvSpPr>
        <p:spPr>
          <a:xfrm>
            <a:off x="8575158" y="6358270"/>
            <a:ext cx="45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4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711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3000" pencilSize="19"/>
                    </a14:imgEffect>
                    <a14:imgEffect>
                      <a14:colorTemperature colorTemp="2233"/>
                    </a14:imgEffect>
                  </a14:imgLayer>
                </a14:imgProps>
              </a:ext>
            </a:extLst>
          </a:blip>
          <a:srcRect/>
          <a:stretch>
            <a:fillRect l="-16000" r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39147-1FE1-DD70-3D0D-B4BB8E192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FD80-DE2E-87AA-71CE-470AA2A7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4" y="131187"/>
            <a:ext cx="8155173" cy="92333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приказов Минэнерго РФ</a:t>
            </a:r>
            <a:b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№103 и №2234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5D37262-C466-F9CA-17F0-71DC1DEB0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21290"/>
              </p:ext>
            </p:extLst>
          </p:nvPr>
        </p:nvGraphicFramePr>
        <p:xfrm>
          <a:off x="606054" y="1054517"/>
          <a:ext cx="7857462" cy="5660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351">
                  <a:extLst>
                    <a:ext uri="{9D8B030D-6E8A-4147-A177-3AD203B41FA5}">
                      <a16:colId xmlns:a16="http://schemas.microsoft.com/office/drawing/2014/main" val="2224286914"/>
                    </a:ext>
                  </a:extLst>
                </a:gridCol>
                <a:gridCol w="2160524">
                  <a:extLst>
                    <a:ext uri="{9D8B030D-6E8A-4147-A177-3AD203B41FA5}">
                      <a16:colId xmlns:a16="http://schemas.microsoft.com/office/drawing/2014/main" val="1071730360"/>
                    </a:ext>
                  </a:extLst>
                </a:gridCol>
                <a:gridCol w="3623587">
                  <a:extLst>
                    <a:ext uri="{9D8B030D-6E8A-4147-A177-3AD203B41FA5}">
                      <a16:colId xmlns:a16="http://schemas.microsoft.com/office/drawing/2014/main" val="480450130"/>
                    </a:ext>
                  </a:extLst>
                </a:gridCol>
              </a:tblGrid>
              <a:tr h="353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№103 (2013)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№2234 (2024)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810839"/>
                  </a:ext>
                </a:extLst>
              </a:tr>
              <a:tr h="353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субъектов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Расширенный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10915"/>
                  </a:ext>
                </a:extLst>
              </a:tr>
              <a:tr h="353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готовности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Преимущественно технические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2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+ управленческие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2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06018"/>
                  </a:ext>
                </a:extLst>
              </a:tr>
              <a:tr h="353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Коллективная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Персональная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20714"/>
                  </a:ext>
                </a:extLst>
              </a:tr>
              <a:tr h="459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документооборота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Бумажный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2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2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803094"/>
                  </a:ext>
                </a:extLst>
              </a:tr>
              <a:tr h="353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оценки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Бинарная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Балльная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34102"/>
                  </a:ext>
                </a:extLst>
              </a:tr>
              <a:tr h="353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потребителей тепла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Минимальная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2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Существенная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2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684074"/>
                  </a:ext>
                </a:extLst>
              </a:tr>
              <a:tr h="459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оценки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Очно, комиссия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Автоматизированный мониторинг (при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наличии АСУ)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выборочные проверки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381369"/>
                  </a:ext>
                </a:extLst>
              </a:tr>
              <a:tr h="459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документы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 готовности, акты проверок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2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Цифровые паспорта, автоматизированные отчеты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2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880385"/>
                  </a:ext>
                </a:extLst>
              </a:tr>
              <a:tr h="353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состояния сетей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Визуальный осмотр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Визуальный осмотр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цифровые системы контроля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72052"/>
                  </a:ext>
                </a:extLst>
              </a:tr>
              <a:tr h="459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РСО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 эксплуатационные параметры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2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энергоэффективности, аварийности, прогнозирования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2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813741"/>
                  </a:ext>
                </a:extLst>
              </a:tr>
              <a:tr h="459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Учёт климатических условий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Ограниченный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Включены в показатели надежности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99790"/>
                  </a:ext>
                </a:extLst>
              </a:tr>
              <a:tr h="353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Минимальная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2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tint val="2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729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80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654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3000" pencilSize="19"/>
                    </a14:imgEffect>
                    <a14:imgEffect>
                      <a14:colorTemperature colorTemp="2233"/>
                    </a14:imgEffect>
                  </a14:imgLayer>
                </a14:imgProps>
              </a:ext>
            </a:extLst>
          </a:blip>
          <a:srcRect/>
          <a:stretch>
            <a:fillRect l="-16000" r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1029F-3DDE-CA53-A834-18E6F9515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53EE-8308-EF1C-C06E-7CECD080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4" y="164698"/>
            <a:ext cx="8155173" cy="92333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Минэнерго России от 13 ноября 2024 года № 2234. Новые подходы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DFDDE-E2B8-5F04-DA27-46DE4A4593B0}"/>
              </a:ext>
            </a:extLst>
          </p:cNvPr>
          <p:cNvSpPr txBox="1"/>
          <p:nvPr/>
        </p:nvSpPr>
        <p:spPr>
          <a:xfrm>
            <a:off x="212651" y="1428271"/>
            <a:ext cx="87186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Введение индекса готовности и дифференцированной шкалы оценки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проводится по расчетному индексу готовности объекта (точность до сотых).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Введены уровни: «Не готов», «Готов с условиями», «Готов».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Приложение №2, п. 8)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Документальное подтверждение подготовки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Требуются копии: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журналов противоаварийных тренировок,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актов проверок знаний и технических осмотров (в т.ч. по Правилам №115).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 цифровой формат при наличии АСУ.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ru-RU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пп</a:t>
            </a: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9.3.6, 9.3.10, 9.3.16)</a:t>
            </a:r>
          </a:p>
          <a:p>
            <a:pPr indent="457200">
              <a:buNone/>
            </a:pP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 Учёт технического состояния объектов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Акты обследования, паспорта зданий, журналы осмотров используются для объективной    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оценки состояния.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Усилен акцент на полноту и достоверность данных.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п. 9.3.16)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7200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ВАЖНО:  Оценка готовности теперь основывается не только на формальных признаках, но и на  фактическом состоянии, полноте документации и наличии систем контроля. </a:t>
            </a:r>
          </a:p>
        </p:txBody>
      </p:sp>
    </p:spTree>
    <p:extLst>
      <p:ext uri="{BB962C8B-B14F-4D97-AF65-F5344CB8AC3E}">
        <p14:creationId xmlns:p14="http://schemas.microsoft.com/office/powerpoint/2010/main" val="428985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59B62-E4BD-CE42-3153-3C522C57B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5869-3938-CD62-6028-DBE90FA7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" y="164698"/>
            <a:ext cx="9101470" cy="62211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53E0C-FC0F-3755-4FAC-765856C115CA}"/>
              </a:ext>
            </a:extLst>
          </p:cNvPr>
          <p:cNvSpPr txBox="1"/>
          <p:nvPr/>
        </p:nvSpPr>
        <p:spPr>
          <a:xfrm>
            <a:off x="520996" y="1178224"/>
            <a:ext cx="871869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КоАП РФ вносятся изменения: ответственность за срыв подготовки к зиме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подготовки к отопительному периоду 2025 года в законодательство РФ вносятся важные изменения.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Минэнерго России разработало проект федерального закона, предусматривающий включение новой статьи 9.24 в Кодекс об административных правонарушениях (КоАП РФ).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что предусмотрена административная ответственность: 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устранение нарушений, выявленных в актах готовности (ч. 6, 6.1 ст. 9.24):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•⁠ ⁠для ОМСУ, РСО, УК и эксплуатирующих организаций (п. 1, 2, 6 ч. 1 ст. 20 ФЗ-190):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от 2 000 до 4 000 ₽ на должностное лицо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от 5 000 до 10 000 ₽ на юридическое лицо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•⁠ ⁠для потребителей (п. 3–5 ч. 1 ст. 20 ФЗ-190), включая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ФАПы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школы, соц. учреждения: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предупреждение или штраф до 4 000 ₽ на должностное лицо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до 10 000 ₽ 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юрлицо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Минэнерго № 2234 определяет новые требования к подготовке к отопительному периоду. А проект изменений в КоАП дополняет это адресной административной ответственностью — за схемы, акты, индексы, устранение замечаний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"подписать акт — и готово" больше не работает. Требуется реальное устранение нарушений и точное соблюдение сроков.</a:t>
            </a:r>
          </a:p>
          <a:p>
            <a:endParaRPr lang="ru-RU" sz="1500" dirty="0"/>
          </a:p>
          <a:p>
            <a:pPr indent="457200">
              <a:buNone/>
            </a:pP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5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1029F-3DDE-CA53-A834-18E6F9515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53EE-8308-EF1C-C06E-7CECD080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4" y="164698"/>
            <a:ext cx="8155173" cy="92333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Минэнерго России от 13 ноября 2024 года № 2234. Новые подходы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DFDDE-E2B8-5F04-DA27-46DE4A4593B0}"/>
              </a:ext>
            </a:extLst>
          </p:cNvPr>
          <p:cNvSpPr txBox="1"/>
          <p:nvPr/>
        </p:nvSpPr>
        <p:spPr>
          <a:xfrm>
            <a:off x="425302" y="1598959"/>
            <a:ext cx="87186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None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ПОДГОТОВКИ К ОТОПИТЕЛЬНОМУ ПЕРИОДУ ДОЛЖЕН СОДЕРЖАТЬ</a:t>
            </a:r>
          </a:p>
          <a:p>
            <a:pPr indent="457200">
              <a:buNone/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buNone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анализа прохождения трех прошлых отопительных периодов, в том числе схемные, режимные и погодные условия, возникшие в текущий отопительный период, аварийные ситуации, особенности функционирования объектов теплоснабжения и их оборудования (при наличии);</a:t>
            </a:r>
          </a:p>
          <a:p>
            <a:pPr indent="457200">
              <a:buNone/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buNone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Дефекты и отклонения должны выявляться по данным собственной диспетчерской службы, службы эксплуатации, а так же по фактам контроля и проверок со стороны надзорных органов, единой теплоснабжающей организации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Перечень нарушений, выявленных ЕТО необходимо приложить к плану подготовки.      </a:t>
            </a:r>
          </a:p>
          <a:p>
            <a:pPr indent="457200">
              <a:buNone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Организационные и технические мероприятия, предусмотренные пунктами 9 - 11 Правил 2234, с указанием сроков их выполнения, включающие в том числе мероприятия, направленные на устранение выявленных проблем.</a:t>
            </a:r>
          </a:p>
          <a:p>
            <a:pPr indent="457200">
              <a:buNone/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buNone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подготовки к отопительному периоду согласовывается с единой теплоснабжающей организацией .  </a:t>
            </a:r>
          </a:p>
          <a:p>
            <a:pPr indent="457200">
              <a:buNone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Направляется в орган местного самоуправления и размещается на собственном официальном сайте (при наличии). При отсутствии собственного сайта, размещение плана осуществляется на сайте Администрации муниципального образования в течение 5 рабочих дней.</a:t>
            </a:r>
          </a:p>
          <a:p>
            <a:pPr indent="457200">
              <a:buNone/>
            </a:pP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1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F77BA-E314-4535-FC1D-8F593F67D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D3DE-4C02-7B59-2C60-41883380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4" y="164698"/>
            <a:ext cx="8155173" cy="92333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подготовки к отопительному периоду согласно приказу №2234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F9D06-95E4-EF33-BC73-C3D9D3B4E958}"/>
              </a:ext>
            </a:extLst>
          </p:cNvPr>
          <p:cNvSpPr txBox="1"/>
          <p:nvPr/>
        </p:nvSpPr>
        <p:spPr>
          <a:xfrm>
            <a:off x="425302" y="1445712"/>
            <a:ext cx="871869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Сроки утверждения планов подготовки</a:t>
            </a:r>
          </a:p>
          <a:p>
            <a:pPr algn="l">
              <a:buNone/>
            </a:pPr>
            <a:r>
              <a:rPr lang="ru-RU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приказом Минэнерго №2234, п. 3)</a:t>
            </a:r>
          </a:p>
          <a:p>
            <a:pPr algn="l">
              <a:buNone/>
            </a:pP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15 апреля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планов подготовки к отопительному периоду: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теплоснабжающими и теплосетевыми организациями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владельцами тепловых сетей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None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 </a:t>
            </a:r>
            <a:r>
              <a:rPr lang="ru-RU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№2234, п. 3.2)</a:t>
            </a:r>
          </a:p>
          <a:p>
            <a:pPr algn="l">
              <a:buNone/>
            </a:pP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30 апреля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планов: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управляющими организациями МКД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согласование с ЕТО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потребителями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(при разработке собственного плана).</a:t>
            </a:r>
          </a:p>
          <a:p>
            <a:pPr algn="l">
              <a:buNone/>
            </a:pPr>
            <a:r>
              <a:rPr lang="ru-RU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№2234, п. 3.3)</a:t>
            </a:r>
          </a:p>
          <a:p>
            <a:pPr algn="l">
              <a:buNone/>
            </a:pP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15 мая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(ОМСУ):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вправе утвердить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муниципальный план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либо осуществлять подготовку на основе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схемы теплоснабжения и аварийного плана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№2234, п. 3.1)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buNone/>
            </a:pP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6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472DC-DA37-B3E9-4899-A0A9B482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5410-3FEF-55C8-5A74-41B8F8AA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4" y="164698"/>
            <a:ext cx="8155173" cy="92333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точки в процессе подготовки</a:t>
            </a:r>
            <a:br>
              <a:rPr lang="ru-RU" sz="24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отопительному периоду согласно приказу №2234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565EE-085C-5E0C-BC33-F1BC73113222}"/>
              </a:ext>
            </a:extLst>
          </p:cNvPr>
          <p:cNvSpPr txBox="1"/>
          <p:nvPr/>
        </p:nvSpPr>
        <p:spPr>
          <a:xfrm>
            <a:off x="324291" y="1199490"/>
            <a:ext cx="871869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1 августа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и организационных мероприятий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обеспечение надёжности теплоснабжения.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 </a:t>
            </a:r>
            <a:r>
              <a:rPr lang="ru-RU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 1.6)</a:t>
            </a:r>
          </a:p>
          <a:p>
            <a:pPr algn="l">
              <a:buNone/>
            </a:pP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15 августа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гидравлических испытаний и промывки тепловых сетей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акты на прочность, плотность и промывку трубопроводов.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 </a:t>
            </a:r>
            <a:r>
              <a:rPr lang="ru-RU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 9.3.21)</a:t>
            </a:r>
          </a:p>
          <a:p>
            <a:pPr algn="l">
              <a:buNone/>
            </a:pP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 сентября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актов технической готовности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между потребителем и ЕТО.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 на визуальном осмотре и анализе документации.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 </a:t>
            </a:r>
            <a:r>
              <a:rPr lang="ru-RU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 11.5.19)</a:t>
            </a:r>
          </a:p>
          <a:p>
            <a:pPr algn="l">
              <a:buNone/>
            </a:pP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15 сентября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сводного перечня готовых объектов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 указанием статуса: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«Готов»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«Готов с условиями»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направляется в органы надзора.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 </a:t>
            </a:r>
            <a:r>
              <a:rPr lang="ru-RU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№2, п. 13)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buNone/>
            </a:pP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6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EB6B3-8E9D-BD36-CC56-4D8014C9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B7100-0AF0-E4FE-B779-52319B80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" y="164698"/>
            <a:ext cx="8718697" cy="92333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подготовки</a:t>
            </a:r>
            <a:b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отопительному периоду и запуск теплоснабжения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3951D-C30E-79AC-E864-9CE8E59554EF}"/>
              </a:ext>
            </a:extLst>
          </p:cNvPr>
          <p:cNvSpPr txBox="1"/>
          <p:nvPr/>
        </p:nvSpPr>
        <p:spPr>
          <a:xfrm>
            <a:off x="303026" y="1614159"/>
            <a:ext cx="871869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подключение</a:t>
            </a:r>
          </a:p>
          <a:p>
            <a:pPr algn="l">
              <a:buNone/>
            </a:pPr>
            <a:r>
              <a:rPr lang="ru-RU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приказом Минэнерго №2234)</a:t>
            </a:r>
          </a:p>
          <a:p>
            <a:pPr algn="l">
              <a:buNone/>
            </a:pP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готовности и представление документов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на основании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расчётного индекса готовности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 методике Приложения №2: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10 сентября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для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25 октября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для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теплоснабжающих организаций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предоставляются в 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стандартизированной электронной форме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предусмотренной программой оценки.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№2, п. 7–8, 13)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теплоснабжения с учётом погодных условий</a:t>
            </a:r>
          </a:p>
          <a:p>
            <a:pPr algn="l">
              <a:buNone/>
            </a:pP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подключении принимается на основании: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утверждённых температурных графиков и гидравлических режимов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фактической готовности потребителей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погодных условий в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образовании</a:t>
            </a:r>
            <a:b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 </a:t>
            </a:r>
            <a:r>
              <a:rPr lang="ru-RU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 9.3.11, 11.5.2, раздел </a:t>
            </a:r>
            <a:r>
              <a:rPr lang="en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ru-RU" sz="1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3–5)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buNone/>
            </a:pP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62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1737</Words>
  <Application>Microsoft Office PowerPoint</Application>
  <PresentationFormat>Экран (4:3)</PresentationFormat>
  <Paragraphs>186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Times New Roman</vt:lpstr>
      <vt:lpstr>Office Theme</vt:lpstr>
      <vt:lpstr>Новые подходы к оценке готовности ресурсоснабжающих организаций и потребителей в рамках Приказа Минэнерго РФ № 2234</vt:lpstr>
      <vt:lpstr>Приказ Министерства энергетики РФ от 13 ноября 2024 г. N 2234</vt:lpstr>
      <vt:lpstr>Сравнительный анализ приказов Минэнерго РФ №103 и №2234</vt:lpstr>
      <vt:lpstr>Приказ Минэнерго России от 13 ноября 2024 года № 2234. Новые подходы</vt:lpstr>
      <vt:lpstr>Ответственность </vt:lpstr>
      <vt:lpstr>Приказ Минэнерго России от 13 ноября 2024 года № 2234. Новые подходы</vt:lpstr>
      <vt:lpstr>Сроки подготовки к отопительному периоду согласно приказу №2234</vt:lpstr>
      <vt:lpstr>Контрольные точки в процессе подготовки к отопительному периоду согласно приказу №2234</vt:lpstr>
      <vt:lpstr>Оценка подготовки к отопительному периоду и запуск теплоснабжения</vt:lpstr>
      <vt:lpstr>КОМИССИЯ ПО ПРОВЕДЕНИЮ ОЦЕНКИ ОБЕСПЕЧЕНИЯ ГОТОВНОСТИ К ОТОПИТЕЛЬНОМУ ПЕРИОДУ</vt:lpstr>
      <vt:lpstr>ПОРЯДОК проведения оценки готовности к отопительному периоду:</vt:lpstr>
      <vt:lpstr>УРОВНИ ГОТОВНОСТИ</vt:lpstr>
      <vt:lpstr> Индекс готовности: расчёт, шкала и автоматизация</vt:lpstr>
      <vt:lpstr>Критерии готовности потребителей тепловой энергии</vt:lpstr>
      <vt:lpstr>СПСИБО ЗА ВНИМАНИЕ!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подходы к оценке готовности ресурсоснабжающих организаций и потребителей в рамках Приказа Минэнерго РФ № 2234</dc:title>
  <dc:subject/>
  <dc:creator/>
  <cp:keywords/>
  <dc:description>generated using python-pptx</dc:description>
  <cp:lastModifiedBy>pc</cp:lastModifiedBy>
  <cp:revision>35</cp:revision>
  <dcterms:created xsi:type="dcterms:W3CDTF">2013-01-27T09:14:16Z</dcterms:created>
  <dcterms:modified xsi:type="dcterms:W3CDTF">2025-06-15T10:36:12Z</dcterms:modified>
  <cp:category/>
</cp:coreProperties>
</file>